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75" r:id="rId2"/>
    <p:sldId id="576" r:id="rId3"/>
    <p:sldId id="577" r:id="rId4"/>
    <p:sldId id="578" r:id="rId5"/>
    <p:sldId id="57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1F1F1"/>
    <a:srgbClr val="175997"/>
    <a:srgbClr val="00246D"/>
    <a:srgbClr val="002E80"/>
    <a:srgbClr val="2D71C5"/>
    <a:srgbClr val="003790"/>
    <a:srgbClr val="0040A6"/>
    <a:srgbClr val="5D1A8B"/>
    <a:srgbClr val="42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1" autoAdjust="0"/>
    <p:restoredTop sz="94608" autoAdjust="0"/>
  </p:normalViewPr>
  <p:slideViewPr>
    <p:cSldViewPr snapToGrid="0">
      <p:cViewPr>
        <p:scale>
          <a:sx n="92" d="100"/>
          <a:sy n="92" d="100"/>
        </p:scale>
        <p:origin x="-104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8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AF618-F171-EA4D-97F7-94E155A23A73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5CDFB-DBE9-7947-8154-514FE3F965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53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125E-AAC7-0C4E-8DD1-34C02A4632F4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5419-39F4-9F46-878F-CA5226409A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63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viavisolutions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viavisolutions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 noChangeAspect="1"/>
          </p:cNvSpPr>
          <p:nvPr userDrawn="1"/>
        </p:nvSpPr>
        <p:spPr>
          <a:xfrm flipV="1">
            <a:off x="0" y="0"/>
            <a:ext cx="7618998" cy="6858000"/>
          </a:xfrm>
          <a:custGeom>
            <a:avLst/>
            <a:gdLst>
              <a:gd name="connsiteX0" fmla="*/ 0 w 7618998"/>
              <a:gd name="connsiteY0" fmla="*/ 6858000 h 6858000"/>
              <a:gd name="connsiteX1" fmla="*/ 3698846 w 7618998"/>
              <a:gd name="connsiteY1" fmla="*/ 6858000 h 6858000"/>
              <a:gd name="connsiteX2" fmla="*/ 4047141 w 7618998"/>
              <a:gd name="connsiteY2" fmla="*/ 6248686 h 6858000"/>
              <a:gd name="connsiteX3" fmla="*/ 7176255 w 7618998"/>
              <a:gd name="connsiteY3" fmla="*/ 774547 h 6858000"/>
              <a:gd name="connsiteX4" fmla="*/ 7618998 w 7618998"/>
              <a:gd name="connsiteY4" fmla="*/ 0 h 6858000"/>
              <a:gd name="connsiteX5" fmla="*/ 0 w 761899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8998" h="6858000">
                <a:moveTo>
                  <a:pt x="0" y="6858000"/>
                </a:moveTo>
                <a:lnTo>
                  <a:pt x="3698846" y="6858000"/>
                </a:lnTo>
                <a:lnTo>
                  <a:pt x="4047141" y="6248686"/>
                </a:lnTo>
                <a:cubicBezTo>
                  <a:pt x="4943514" y="4680552"/>
                  <a:pt x="5979321" y="2868488"/>
                  <a:pt x="7176255" y="774547"/>
                </a:cubicBezTo>
                <a:lnTo>
                  <a:pt x="761899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Freeform 18"/>
          <p:cNvSpPr>
            <a:spLocks noChangeAspect="1"/>
          </p:cNvSpPr>
          <p:nvPr userDrawn="1"/>
        </p:nvSpPr>
        <p:spPr bwMode="auto">
          <a:xfrm>
            <a:off x="2771635" y="1"/>
            <a:ext cx="4587077" cy="4784529"/>
          </a:xfrm>
          <a:custGeom>
            <a:avLst/>
            <a:gdLst>
              <a:gd name="connsiteX0" fmla="*/ 0 w 3440308"/>
              <a:gd name="connsiteY0" fmla="*/ 0 h 3588397"/>
              <a:gd name="connsiteX1" fmla="*/ 2736502 w 3440308"/>
              <a:gd name="connsiteY1" fmla="*/ 0 h 3588397"/>
              <a:gd name="connsiteX2" fmla="*/ 3400973 w 3440308"/>
              <a:gd name="connsiteY2" fmla="*/ 1164677 h 3588397"/>
              <a:gd name="connsiteX3" fmla="*/ 3423986 w 3440308"/>
              <a:gd name="connsiteY3" fmla="*/ 1351163 h 3588397"/>
              <a:gd name="connsiteX4" fmla="*/ 2173638 w 3440308"/>
              <a:gd name="connsiteY4" fmla="*/ 3542370 h 3588397"/>
              <a:gd name="connsiteX5" fmla="*/ 2012551 w 3440308"/>
              <a:gd name="connsiteY5" fmla="*/ 3534600 h 3588397"/>
              <a:gd name="connsiteX6" fmla="*/ 35204 w 3440308"/>
              <a:gd name="connsiteY6" fmla="*/ 61827 h 35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308" h="3588397">
                <a:moveTo>
                  <a:pt x="0" y="0"/>
                </a:moveTo>
                <a:lnTo>
                  <a:pt x="2736502" y="0"/>
                </a:lnTo>
                <a:lnTo>
                  <a:pt x="3400973" y="1164677"/>
                </a:lnTo>
                <a:cubicBezTo>
                  <a:pt x="3439328" y="1226839"/>
                  <a:pt x="3454669" y="1273460"/>
                  <a:pt x="3423986" y="1351163"/>
                </a:cubicBezTo>
                <a:cubicBezTo>
                  <a:pt x="2173638" y="3542370"/>
                  <a:pt x="2173638" y="3542370"/>
                  <a:pt x="2173638" y="3542370"/>
                </a:cubicBezTo>
                <a:cubicBezTo>
                  <a:pt x="2142955" y="3588991"/>
                  <a:pt x="2081588" y="3620072"/>
                  <a:pt x="2012551" y="3534600"/>
                </a:cubicBezTo>
                <a:cubicBezTo>
                  <a:pt x="1212865" y="2130129"/>
                  <a:pt x="563121" y="988997"/>
                  <a:pt x="35204" y="61827"/>
                </a:cubicBezTo>
                <a:close/>
              </a:path>
            </a:pathLst>
          </a:custGeom>
          <a:gradFill>
            <a:gsLst>
              <a:gs pos="48000">
                <a:schemeClr val="accent3">
                  <a:lumMod val="75000"/>
                  <a:alpha val="85000"/>
                </a:schemeClr>
              </a:gs>
              <a:gs pos="1000">
                <a:schemeClr val="accent1">
                  <a:alpha val="85000"/>
                </a:schemeClr>
              </a:gs>
              <a:gs pos="100000">
                <a:srgbClr val="00A9E0">
                  <a:alpha val="86000"/>
                </a:srgb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0" defTabSz="91437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4349" y="4181450"/>
            <a:ext cx="4105572" cy="3986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GB" sz="2000" b="0" dirty="0" smtClean="0"/>
            </a:lvl1pPr>
          </a:lstStyle>
          <a:p>
            <a:pPr marL="0" lvl="0" indent="0">
              <a:buFontTx/>
              <a:buNone/>
            </a:pPr>
            <a:r>
              <a:rPr lang="en-GB" dirty="0"/>
              <a:t>Subtitle Goes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349" y="4684811"/>
            <a:ext cx="4102504" cy="3841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4349" y="5004807"/>
            <a:ext cx="4102504" cy="3841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GB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dirty="0"/>
              <a:t>Speaker Title</a:t>
            </a:r>
          </a:p>
        </p:txBody>
      </p:sp>
      <p:sp>
        <p:nvSpPr>
          <p:cNvPr id="2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9" y="5314389"/>
            <a:ext cx="4102504" cy="3841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GB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 dirty="0"/>
              <a:t>Date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44349" y="2392264"/>
            <a:ext cx="4112226" cy="1833899"/>
          </a:xfrm>
        </p:spPr>
        <p:txBody>
          <a:bodyPr anchor="b"/>
          <a:lstStyle>
            <a:lvl1pPr>
              <a:lnSpc>
                <a:spcPct val="100000"/>
              </a:lnSpc>
              <a:buFontTx/>
              <a:buNone/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Viavi_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72" y="156288"/>
            <a:ext cx="2199190" cy="7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929"/>
          <a:stretch/>
        </p:blipFill>
        <p:spPr bwMode="auto">
          <a:xfrm flipH="1">
            <a:off x="-16043" y="-1"/>
            <a:ext cx="9160041" cy="686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25"/>
          <p:cNvSpPr/>
          <p:nvPr userDrawn="1"/>
        </p:nvSpPr>
        <p:spPr>
          <a:xfrm>
            <a:off x="0" y="1138"/>
            <a:ext cx="7129106" cy="6856863"/>
          </a:xfrm>
          <a:custGeom>
            <a:avLst/>
            <a:gdLst>
              <a:gd name="connsiteX0" fmla="*/ 0 w 7129106"/>
              <a:gd name="connsiteY0" fmla="*/ 0 h 6856863"/>
              <a:gd name="connsiteX1" fmla="*/ 3209604 w 7129106"/>
              <a:gd name="connsiteY1" fmla="*/ 0 h 6856863"/>
              <a:gd name="connsiteX2" fmla="*/ 3558287 w 7129106"/>
              <a:gd name="connsiteY2" fmla="*/ 609993 h 6856863"/>
              <a:gd name="connsiteX3" fmla="*/ 6690886 w 7129106"/>
              <a:gd name="connsiteY3" fmla="*/ 6090228 h 6856863"/>
              <a:gd name="connsiteX4" fmla="*/ 7129106 w 7129106"/>
              <a:gd name="connsiteY4" fmla="*/ 6856863 h 6856863"/>
              <a:gd name="connsiteX5" fmla="*/ 0 w 7129106"/>
              <a:gd name="connsiteY5" fmla="*/ 6856863 h 685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9106" h="6856863">
                <a:moveTo>
                  <a:pt x="0" y="0"/>
                </a:moveTo>
                <a:lnTo>
                  <a:pt x="3209604" y="0"/>
                </a:lnTo>
                <a:lnTo>
                  <a:pt x="3558287" y="609993"/>
                </a:lnTo>
                <a:cubicBezTo>
                  <a:pt x="4455658" y="2179873"/>
                  <a:pt x="5492618" y="3993955"/>
                  <a:pt x="6690886" y="6090228"/>
                </a:cubicBezTo>
                <a:lnTo>
                  <a:pt x="7129106" y="6856863"/>
                </a:lnTo>
                <a:lnTo>
                  <a:pt x="0" y="68568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7" name="Freeform 26"/>
          <p:cNvSpPr/>
          <p:nvPr userDrawn="1"/>
        </p:nvSpPr>
        <p:spPr>
          <a:xfrm>
            <a:off x="2329501" y="1138"/>
            <a:ext cx="6451269" cy="4361032"/>
          </a:xfrm>
          <a:custGeom>
            <a:avLst/>
            <a:gdLst>
              <a:gd name="connsiteX0" fmla="*/ 0 w 4833070"/>
              <a:gd name="connsiteY0" fmla="*/ 0 h 3267136"/>
              <a:gd name="connsiteX1" fmla="*/ 3038614 w 4833070"/>
              <a:gd name="connsiteY1" fmla="*/ 0 h 3267136"/>
              <a:gd name="connsiteX2" fmla="*/ 3060482 w 4833070"/>
              <a:gd name="connsiteY2" fmla="*/ 38256 h 3267136"/>
              <a:gd name="connsiteX3" fmla="*/ 4822384 w 4833070"/>
              <a:gd name="connsiteY3" fmla="*/ 3120565 h 3267136"/>
              <a:gd name="connsiteX4" fmla="*/ 4730117 w 4833070"/>
              <a:gd name="connsiteY4" fmla="*/ 3267136 h 3267136"/>
              <a:gd name="connsiteX5" fmla="*/ 1948944 w 4833070"/>
              <a:gd name="connsiteY5" fmla="*/ 3267136 h 3267136"/>
              <a:gd name="connsiteX6" fmla="*/ 1803954 w 4833070"/>
              <a:gd name="connsiteY6" fmla="*/ 3147215 h 326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3070" h="3267136">
                <a:moveTo>
                  <a:pt x="0" y="0"/>
                </a:moveTo>
                <a:lnTo>
                  <a:pt x="3038614" y="0"/>
                </a:lnTo>
                <a:lnTo>
                  <a:pt x="3060482" y="38256"/>
                </a:lnTo>
                <a:cubicBezTo>
                  <a:pt x="4822384" y="3120565"/>
                  <a:pt x="4822384" y="3120565"/>
                  <a:pt x="4822384" y="3120565"/>
                </a:cubicBezTo>
                <a:cubicBezTo>
                  <a:pt x="4861926" y="3213838"/>
                  <a:pt x="4782841" y="3267136"/>
                  <a:pt x="4730117" y="3267136"/>
                </a:cubicBezTo>
                <a:cubicBezTo>
                  <a:pt x="1948944" y="3267136"/>
                  <a:pt x="1948944" y="3267136"/>
                  <a:pt x="1948944" y="3267136"/>
                </a:cubicBezTo>
                <a:cubicBezTo>
                  <a:pt x="1896220" y="3267136"/>
                  <a:pt x="1856677" y="3240487"/>
                  <a:pt x="1803954" y="3147215"/>
                </a:cubicBezTo>
                <a:close/>
              </a:path>
            </a:pathLst>
          </a:custGeom>
          <a:gradFill>
            <a:gsLst>
              <a:gs pos="48000">
                <a:schemeClr val="accent3">
                  <a:lumMod val="75000"/>
                  <a:alpha val="85000"/>
                </a:schemeClr>
              </a:gs>
              <a:gs pos="0">
                <a:schemeClr val="accent1">
                  <a:alpha val="85000"/>
                </a:schemeClr>
              </a:gs>
              <a:gs pos="100000">
                <a:srgbClr val="00A9E0">
                  <a:alpha val="86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7364" y="6377813"/>
            <a:ext cx="9151365" cy="497120"/>
            <a:chOff x="-7364" y="4770660"/>
            <a:chExt cx="6961385" cy="378156"/>
          </a:xfrm>
        </p:grpSpPr>
        <p:sp>
          <p:nvSpPr>
            <p:cNvPr id="29" name="Rectangle 28"/>
            <p:cNvSpPr/>
            <p:nvPr/>
          </p:nvSpPr>
          <p:spPr>
            <a:xfrm>
              <a:off x="-3681" y="4770660"/>
              <a:ext cx="6957702" cy="37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-7364" y="4770660"/>
              <a:ext cx="1604614" cy="378156"/>
            </a:xfrm>
            <a:custGeom>
              <a:avLst/>
              <a:gdLst>
                <a:gd name="connsiteX0" fmla="*/ 0 w 1636512"/>
                <a:gd name="connsiteY0" fmla="*/ 0 h 467328"/>
                <a:gd name="connsiteX1" fmla="*/ 1371504 w 1636512"/>
                <a:gd name="connsiteY1" fmla="*/ 0 h 467328"/>
                <a:gd name="connsiteX2" fmla="*/ 1636512 w 1636512"/>
                <a:gd name="connsiteY2" fmla="*/ 467328 h 467328"/>
                <a:gd name="connsiteX3" fmla="*/ 0 w 1636512"/>
                <a:gd name="connsiteY3" fmla="*/ 467328 h 467328"/>
                <a:gd name="connsiteX0" fmla="*/ 0 w 1604614"/>
                <a:gd name="connsiteY0" fmla="*/ 0 h 473991"/>
                <a:gd name="connsiteX1" fmla="*/ 1371504 w 1604614"/>
                <a:gd name="connsiteY1" fmla="*/ 0 h 473991"/>
                <a:gd name="connsiteX2" fmla="*/ 1604614 w 1604614"/>
                <a:gd name="connsiteY2" fmla="*/ 473991 h 473991"/>
                <a:gd name="connsiteX3" fmla="*/ 0 w 1604614"/>
                <a:gd name="connsiteY3" fmla="*/ 467328 h 473991"/>
                <a:gd name="connsiteX4" fmla="*/ 0 w 1604614"/>
                <a:gd name="connsiteY4" fmla="*/ 0 h 4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4614" h="473991">
                  <a:moveTo>
                    <a:pt x="0" y="0"/>
                  </a:moveTo>
                  <a:lnTo>
                    <a:pt x="1371504" y="0"/>
                  </a:lnTo>
                  <a:lnTo>
                    <a:pt x="1604614" y="473991"/>
                  </a:lnTo>
                  <a:lnTo>
                    <a:pt x="0" y="467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75" y="4819047"/>
              <a:ext cx="841248" cy="276065"/>
            </a:xfrm>
            <a:prstGeom prst="rect">
              <a:avLst/>
            </a:prstGeom>
          </p:spPr>
        </p:pic>
        <p:sp>
          <p:nvSpPr>
            <p:cNvPr id="32" name="Freeform 31"/>
            <p:cNvSpPr/>
            <p:nvPr userDrawn="1"/>
          </p:nvSpPr>
          <p:spPr>
            <a:xfrm>
              <a:off x="1287284" y="4770660"/>
              <a:ext cx="372472" cy="251790"/>
            </a:xfrm>
            <a:custGeom>
              <a:avLst/>
              <a:gdLst>
                <a:gd name="connsiteX0" fmla="*/ 0 w 4833070"/>
                <a:gd name="connsiteY0" fmla="*/ 0 h 3267136"/>
                <a:gd name="connsiteX1" fmla="*/ 3038614 w 4833070"/>
                <a:gd name="connsiteY1" fmla="*/ 0 h 3267136"/>
                <a:gd name="connsiteX2" fmla="*/ 3060482 w 4833070"/>
                <a:gd name="connsiteY2" fmla="*/ 38256 h 3267136"/>
                <a:gd name="connsiteX3" fmla="*/ 4822384 w 4833070"/>
                <a:gd name="connsiteY3" fmla="*/ 3120565 h 3267136"/>
                <a:gd name="connsiteX4" fmla="*/ 4730117 w 4833070"/>
                <a:gd name="connsiteY4" fmla="*/ 3267136 h 3267136"/>
                <a:gd name="connsiteX5" fmla="*/ 1948944 w 4833070"/>
                <a:gd name="connsiteY5" fmla="*/ 3267136 h 3267136"/>
                <a:gd name="connsiteX6" fmla="*/ 1803954 w 4833070"/>
                <a:gd name="connsiteY6" fmla="*/ 3147215 h 326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3070" h="3267136">
                  <a:moveTo>
                    <a:pt x="0" y="0"/>
                  </a:moveTo>
                  <a:lnTo>
                    <a:pt x="3038614" y="0"/>
                  </a:lnTo>
                  <a:lnTo>
                    <a:pt x="3060482" y="38256"/>
                  </a:lnTo>
                  <a:cubicBezTo>
                    <a:pt x="4822384" y="3120565"/>
                    <a:pt x="4822384" y="3120565"/>
                    <a:pt x="4822384" y="3120565"/>
                  </a:cubicBezTo>
                  <a:cubicBezTo>
                    <a:pt x="4861926" y="3213838"/>
                    <a:pt x="4782841" y="3267136"/>
                    <a:pt x="4730117" y="3267136"/>
                  </a:cubicBezTo>
                  <a:cubicBezTo>
                    <a:pt x="1948944" y="3267136"/>
                    <a:pt x="1948944" y="3267136"/>
                    <a:pt x="1948944" y="3267136"/>
                  </a:cubicBezTo>
                  <a:cubicBezTo>
                    <a:pt x="1896220" y="3267136"/>
                    <a:pt x="1856677" y="3240487"/>
                    <a:pt x="1803954" y="3147215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3" name="TextBox 32"/>
          <p:cNvSpPr txBox="1"/>
          <p:nvPr userDrawn="1"/>
        </p:nvSpPr>
        <p:spPr>
          <a:xfrm>
            <a:off x="8285231" y="6472776"/>
            <a:ext cx="515877" cy="277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1200">
                <a:solidFill>
                  <a:srgbClr val="3D0064"/>
                </a:solidFill>
              </a:defRPr>
            </a:lvl1pPr>
          </a:lstStyle>
          <a:p>
            <a:pPr lvl="0"/>
            <a:fld id="{510F167E-D98C-DA4B-8A87-8A99C0A00B88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lvl="0"/>
              <a:t>‹#›</a:t>
            </a:fld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Footer Placeholder 2"/>
          <p:cNvSpPr txBox="1">
            <a:spLocks/>
          </p:cNvSpPr>
          <p:nvPr userDrawn="1"/>
        </p:nvSpPr>
        <p:spPr>
          <a:xfrm>
            <a:off x="5575949" y="6428187"/>
            <a:ext cx="2995697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2016 Viavi Solutions Inc.</a:t>
            </a:r>
          </a:p>
        </p:txBody>
      </p:sp>
      <p:sp>
        <p:nvSpPr>
          <p:cNvPr id="35" name="TextBox 34">
            <a:hlinkClick r:id="rId4"/>
          </p:cNvPr>
          <p:cNvSpPr txBox="1"/>
          <p:nvPr userDrawn="1"/>
        </p:nvSpPr>
        <p:spPr>
          <a:xfrm>
            <a:off x="2443684" y="6503555"/>
            <a:ext cx="424927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www.viavisolutions.com</a:t>
            </a:r>
          </a:p>
        </p:txBody>
      </p:sp>
      <p:sp>
        <p:nvSpPr>
          <p:cNvPr id="6" name="Title 1"/>
          <p:cNvSpPr>
            <a:spLocks noGrp="1"/>
          </p:cNvSpPr>
          <p:nvPr userDrawn="1">
            <p:ph type="title"/>
          </p:nvPr>
        </p:nvSpPr>
        <p:spPr>
          <a:xfrm>
            <a:off x="347472" y="2370400"/>
            <a:ext cx="3195828" cy="123444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8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04900"/>
            <a:ext cx="8458200" cy="5006534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457178" indent="-165092">
              <a:buClrTx/>
              <a:buSzPct val="80000"/>
              <a:buFont typeface=".AppleSystemUIFont" charset="0"/>
              <a:buChar char="-"/>
              <a:defRPr>
                <a:solidFill>
                  <a:schemeClr val="tx1"/>
                </a:solidFill>
              </a:defRPr>
            </a:lvl2pPr>
            <a:lvl3pPr marL="741326" indent="-171442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  <a:lvl4pPr marL="1031823" indent="-173030">
              <a:buClrTx/>
              <a:buSzPct val="80000"/>
              <a:buFont typeface=".AppleSystemUIFont" charset="0"/>
              <a:buChar char="-"/>
              <a:defRPr>
                <a:solidFill>
                  <a:schemeClr val="tx1"/>
                </a:solidFill>
              </a:defRPr>
            </a:lvl4pPr>
            <a:lvl5pPr marL="1315973" indent="-173030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43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1719"/>
            <a:ext cx="8458200" cy="6845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597" y="1104901"/>
            <a:ext cx="4038600" cy="50065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42" indent="-171442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1pPr>
            <a:lvl2pPr marL="457178" indent="-165092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2pPr>
            <a:lvl3pPr marL="741326" indent="-171442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3pPr>
            <a:lvl4pPr marL="1031823" indent="-173030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4pPr>
            <a:lvl5pPr marL="1315973" indent="-173030">
              <a:buClrTx/>
              <a:buFont typeface="Arial" charset="0"/>
              <a:buChar char="•"/>
              <a:defRPr lang="en-US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SzPct val="80000"/>
              <a:buFont typeface="Arial" charset="0"/>
              <a:buChar char="•"/>
            </a:pPr>
            <a:r>
              <a:rPr lang="en-US" dirty="0"/>
              <a:t>Click to edit Master text styles</a:t>
            </a:r>
          </a:p>
          <a:p>
            <a:pPr lvl="1">
              <a:buClrTx/>
              <a:buSzPct val="80000"/>
              <a:buFont typeface=".AppleSystemUIFont" charset="0"/>
              <a:buChar char="-"/>
            </a:pPr>
            <a:r>
              <a:rPr lang="en-US" dirty="0"/>
              <a:t>Second level</a:t>
            </a:r>
          </a:p>
          <a:p>
            <a:pPr lvl="2">
              <a:buClrTx/>
              <a:buSzPct val="80000"/>
              <a:buFont typeface="Arial" charset="0"/>
              <a:buChar char="•"/>
            </a:pPr>
            <a:r>
              <a:rPr lang="en-US" dirty="0"/>
              <a:t>Third level</a:t>
            </a:r>
          </a:p>
          <a:p>
            <a:pPr lvl="3">
              <a:buClrTx/>
              <a:buSzPct val="80000"/>
              <a:buFont typeface=".AppleSystemUIFont" charset="0"/>
              <a:buChar char="-"/>
            </a:pPr>
            <a:r>
              <a:rPr lang="en-US" dirty="0"/>
              <a:t>Fourth level</a:t>
            </a:r>
          </a:p>
          <a:p>
            <a:pPr lvl="4">
              <a:buClrTx/>
              <a:buSzPct val="80000"/>
              <a:buFont typeface="Arial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04901"/>
            <a:ext cx="4038600" cy="50065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42" indent="-171442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1pPr>
            <a:lvl2pPr marL="457178" indent="-165092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2pPr>
            <a:lvl3pPr marL="741326" indent="-171442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3pPr>
            <a:lvl4pPr marL="1031823" indent="-173030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4pPr>
            <a:lvl5pPr marL="1315973" indent="-173030">
              <a:buClrTx/>
              <a:buFont typeface="Arial" charset="0"/>
              <a:buChar char="•"/>
              <a:defRPr lang="en-US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SzPct val="80000"/>
              <a:buFont typeface="Arial" charset="0"/>
              <a:buChar char="•"/>
            </a:pPr>
            <a:r>
              <a:rPr lang="en-US" dirty="0"/>
              <a:t>Click to edit Master text styles</a:t>
            </a:r>
          </a:p>
          <a:p>
            <a:pPr lvl="1">
              <a:buClrTx/>
              <a:buSzPct val="80000"/>
              <a:buFont typeface=".AppleSystemUIFont" charset="0"/>
              <a:buChar char="-"/>
            </a:pPr>
            <a:r>
              <a:rPr lang="en-US" dirty="0"/>
              <a:t>Second level</a:t>
            </a:r>
          </a:p>
          <a:p>
            <a:pPr lvl="2">
              <a:buClrTx/>
              <a:buSzPct val="80000"/>
              <a:buFont typeface="Arial" charset="0"/>
              <a:buChar char="•"/>
            </a:pPr>
            <a:r>
              <a:rPr lang="en-US" dirty="0"/>
              <a:t>Third level</a:t>
            </a:r>
          </a:p>
          <a:p>
            <a:pPr lvl="3">
              <a:buClrTx/>
              <a:buSzPct val="80000"/>
              <a:buFont typeface=".AppleSystemUIFont" charset="0"/>
              <a:buChar char="-"/>
            </a:pPr>
            <a:r>
              <a:rPr lang="en-US" dirty="0"/>
              <a:t>Fourth level</a:t>
            </a:r>
          </a:p>
          <a:p>
            <a:pPr lvl="4">
              <a:buClrTx/>
              <a:buSzPct val="80000"/>
              <a:buFont typeface="Arial" charset="0"/>
              <a:buChar char="•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69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9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2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5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 userDrawn="1"/>
        </p:nvSpPr>
        <p:spPr>
          <a:xfrm>
            <a:off x="814678" y="-1398"/>
            <a:ext cx="8329322" cy="6859399"/>
          </a:xfrm>
          <a:custGeom>
            <a:avLst/>
            <a:gdLst>
              <a:gd name="connsiteX0" fmla="*/ 0 w 8329322"/>
              <a:gd name="connsiteY0" fmla="*/ 0 h 6859399"/>
              <a:gd name="connsiteX1" fmla="*/ 8329322 w 8329322"/>
              <a:gd name="connsiteY1" fmla="*/ 0 h 6859399"/>
              <a:gd name="connsiteX2" fmla="*/ 8329322 w 8329322"/>
              <a:gd name="connsiteY2" fmla="*/ 6859399 h 6859399"/>
              <a:gd name="connsiteX3" fmla="*/ 3924604 w 8329322"/>
              <a:gd name="connsiteY3" fmla="*/ 6859399 h 6859399"/>
              <a:gd name="connsiteX4" fmla="*/ 3576418 w 8329322"/>
              <a:gd name="connsiteY4" fmla="*/ 6250275 h 6859399"/>
              <a:gd name="connsiteX5" fmla="*/ 448282 w 8329322"/>
              <a:gd name="connsiteY5" fmla="*/ 777848 h 685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9322" h="6859399">
                <a:moveTo>
                  <a:pt x="0" y="0"/>
                </a:moveTo>
                <a:lnTo>
                  <a:pt x="8329322" y="0"/>
                </a:lnTo>
                <a:lnTo>
                  <a:pt x="8329322" y="6859399"/>
                </a:lnTo>
                <a:lnTo>
                  <a:pt x="3924604" y="6859399"/>
                </a:lnTo>
                <a:lnTo>
                  <a:pt x="3576418" y="6250275"/>
                </a:lnTo>
                <a:lnTo>
                  <a:pt x="448282" y="777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Freeform 11"/>
          <p:cNvSpPr/>
          <p:nvPr userDrawn="1"/>
        </p:nvSpPr>
        <p:spPr>
          <a:xfrm>
            <a:off x="0" y="-1399"/>
            <a:ext cx="4174468" cy="4354819"/>
          </a:xfrm>
          <a:custGeom>
            <a:avLst/>
            <a:gdLst>
              <a:gd name="connsiteX0" fmla="*/ 0 w 3131830"/>
              <a:gd name="connsiteY0" fmla="*/ 0 h 3267136"/>
              <a:gd name="connsiteX1" fmla="*/ 1327087 w 3131830"/>
              <a:gd name="connsiteY1" fmla="*/ 0 h 3267136"/>
              <a:gd name="connsiteX2" fmla="*/ 1461368 w 3131830"/>
              <a:gd name="connsiteY2" fmla="*/ 235409 h 3267136"/>
              <a:gd name="connsiteX3" fmla="*/ 3100215 w 3131830"/>
              <a:gd name="connsiteY3" fmla="*/ 3108489 h 3267136"/>
              <a:gd name="connsiteX4" fmla="*/ 3010496 w 3131830"/>
              <a:gd name="connsiteY4" fmla="*/ 3267136 h 3267136"/>
              <a:gd name="connsiteX5" fmla="*/ 431081 w 3131830"/>
              <a:gd name="connsiteY5" fmla="*/ 3267136 h 3267136"/>
              <a:gd name="connsiteX6" fmla="*/ 251643 w 3131830"/>
              <a:gd name="connsiteY6" fmla="*/ 3176481 h 3267136"/>
              <a:gd name="connsiteX7" fmla="*/ 914 w 3131830"/>
              <a:gd name="connsiteY7" fmla="*/ 2737226 h 3267136"/>
              <a:gd name="connsiteX8" fmla="*/ 0 w 3131830"/>
              <a:gd name="connsiteY8" fmla="*/ 2735625 h 326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1830" h="3267136">
                <a:moveTo>
                  <a:pt x="0" y="0"/>
                </a:moveTo>
                <a:lnTo>
                  <a:pt x="1327087" y="0"/>
                </a:lnTo>
                <a:lnTo>
                  <a:pt x="1461368" y="235409"/>
                </a:lnTo>
                <a:cubicBezTo>
                  <a:pt x="1927256" y="1052162"/>
                  <a:pt x="2469380" y="2002565"/>
                  <a:pt x="3100215" y="3108489"/>
                </a:cubicBezTo>
                <a:cubicBezTo>
                  <a:pt x="3167504" y="3199145"/>
                  <a:pt x="3122645" y="3267136"/>
                  <a:pt x="3010496" y="3267136"/>
                </a:cubicBezTo>
                <a:lnTo>
                  <a:pt x="431081" y="3267136"/>
                </a:lnTo>
                <a:cubicBezTo>
                  <a:pt x="363792" y="3267136"/>
                  <a:pt x="296503" y="3221808"/>
                  <a:pt x="251643" y="3176481"/>
                </a:cubicBezTo>
                <a:cubicBezTo>
                  <a:pt x="251643" y="3176481"/>
                  <a:pt x="251643" y="3176481"/>
                  <a:pt x="914" y="2737226"/>
                </a:cubicBezTo>
                <a:lnTo>
                  <a:pt x="0" y="2735625"/>
                </a:lnTo>
                <a:close/>
              </a:path>
            </a:pathLst>
          </a:custGeom>
          <a:gradFill>
            <a:gsLst>
              <a:gs pos="48000">
                <a:schemeClr val="accent3">
                  <a:lumMod val="75000"/>
                  <a:alpha val="85000"/>
                </a:schemeClr>
              </a:gs>
              <a:gs pos="1000">
                <a:schemeClr val="accent1">
                  <a:alpha val="85000"/>
                </a:schemeClr>
              </a:gs>
              <a:gs pos="100000">
                <a:srgbClr val="00A9E0">
                  <a:alpha val="86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0" defTabSz="91437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" name="Picture 8" descr="Viavi_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576" y="2537055"/>
            <a:ext cx="3014878" cy="989600"/>
          </a:xfrm>
          <a:prstGeom prst="rect">
            <a:avLst/>
          </a:prstGeom>
        </p:spPr>
      </p:pic>
      <p:sp>
        <p:nvSpPr>
          <p:cNvPr id="15" name="TextBox 14">
            <a:hlinkClick r:id="rId4"/>
          </p:cNvPr>
          <p:cNvSpPr txBox="1"/>
          <p:nvPr userDrawn="1"/>
        </p:nvSpPr>
        <p:spPr>
          <a:xfrm>
            <a:off x="4723897" y="6503555"/>
            <a:ext cx="424927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www.viavisolutions.com</a:t>
            </a:r>
          </a:p>
        </p:txBody>
      </p:sp>
    </p:spTree>
    <p:extLst>
      <p:ext uri="{BB962C8B-B14F-4D97-AF65-F5344CB8AC3E}">
        <p14:creationId xmlns:p14="http://schemas.microsoft.com/office/powerpoint/2010/main" val="199896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viavisolutions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7364" y="6377813"/>
            <a:ext cx="9151365" cy="497120"/>
            <a:chOff x="-7364" y="4770660"/>
            <a:chExt cx="6961385" cy="378156"/>
          </a:xfrm>
        </p:grpSpPr>
        <p:sp>
          <p:nvSpPr>
            <p:cNvPr id="27" name="Rectangle 26"/>
            <p:cNvSpPr/>
            <p:nvPr/>
          </p:nvSpPr>
          <p:spPr>
            <a:xfrm>
              <a:off x="-3681" y="4770660"/>
              <a:ext cx="6957702" cy="37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7364" y="4770660"/>
              <a:ext cx="1604614" cy="378156"/>
            </a:xfrm>
            <a:custGeom>
              <a:avLst/>
              <a:gdLst>
                <a:gd name="connsiteX0" fmla="*/ 0 w 1636512"/>
                <a:gd name="connsiteY0" fmla="*/ 0 h 467328"/>
                <a:gd name="connsiteX1" fmla="*/ 1371504 w 1636512"/>
                <a:gd name="connsiteY1" fmla="*/ 0 h 467328"/>
                <a:gd name="connsiteX2" fmla="*/ 1636512 w 1636512"/>
                <a:gd name="connsiteY2" fmla="*/ 467328 h 467328"/>
                <a:gd name="connsiteX3" fmla="*/ 0 w 1636512"/>
                <a:gd name="connsiteY3" fmla="*/ 467328 h 467328"/>
                <a:gd name="connsiteX0" fmla="*/ 0 w 1604614"/>
                <a:gd name="connsiteY0" fmla="*/ 0 h 473991"/>
                <a:gd name="connsiteX1" fmla="*/ 1371504 w 1604614"/>
                <a:gd name="connsiteY1" fmla="*/ 0 h 473991"/>
                <a:gd name="connsiteX2" fmla="*/ 1604614 w 1604614"/>
                <a:gd name="connsiteY2" fmla="*/ 473991 h 473991"/>
                <a:gd name="connsiteX3" fmla="*/ 0 w 1604614"/>
                <a:gd name="connsiteY3" fmla="*/ 467328 h 473991"/>
                <a:gd name="connsiteX4" fmla="*/ 0 w 1604614"/>
                <a:gd name="connsiteY4" fmla="*/ 0 h 4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4614" h="473991">
                  <a:moveTo>
                    <a:pt x="0" y="0"/>
                  </a:moveTo>
                  <a:lnTo>
                    <a:pt x="1371504" y="0"/>
                  </a:lnTo>
                  <a:lnTo>
                    <a:pt x="1604614" y="473991"/>
                  </a:lnTo>
                  <a:lnTo>
                    <a:pt x="0" y="467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75" y="4819047"/>
              <a:ext cx="841248" cy="276065"/>
            </a:xfrm>
            <a:prstGeom prst="rect">
              <a:avLst/>
            </a:prstGeom>
          </p:spPr>
        </p:pic>
        <p:sp>
          <p:nvSpPr>
            <p:cNvPr id="30" name="Freeform 29"/>
            <p:cNvSpPr/>
            <p:nvPr userDrawn="1"/>
          </p:nvSpPr>
          <p:spPr>
            <a:xfrm>
              <a:off x="1287284" y="4770660"/>
              <a:ext cx="372472" cy="251790"/>
            </a:xfrm>
            <a:custGeom>
              <a:avLst/>
              <a:gdLst>
                <a:gd name="connsiteX0" fmla="*/ 0 w 4833070"/>
                <a:gd name="connsiteY0" fmla="*/ 0 h 3267136"/>
                <a:gd name="connsiteX1" fmla="*/ 3038614 w 4833070"/>
                <a:gd name="connsiteY1" fmla="*/ 0 h 3267136"/>
                <a:gd name="connsiteX2" fmla="*/ 3060482 w 4833070"/>
                <a:gd name="connsiteY2" fmla="*/ 38256 h 3267136"/>
                <a:gd name="connsiteX3" fmla="*/ 4822384 w 4833070"/>
                <a:gd name="connsiteY3" fmla="*/ 3120565 h 3267136"/>
                <a:gd name="connsiteX4" fmla="*/ 4730117 w 4833070"/>
                <a:gd name="connsiteY4" fmla="*/ 3267136 h 3267136"/>
                <a:gd name="connsiteX5" fmla="*/ 1948944 w 4833070"/>
                <a:gd name="connsiteY5" fmla="*/ 3267136 h 3267136"/>
                <a:gd name="connsiteX6" fmla="*/ 1803954 w 4833070"/>
                <a:gd name="connsiteY6" fmla="*/ 3147215 h 326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3070" h="3267136">
                  <a:moveTo>
                    <a:pt x="0" y="0"/>
                  </a:moveTo>
                  <a:lnTo>
                    <a:pt x="3038614" y="0"/>
                  </a:lnTo>
                  <a:lnTo>
                    <a:pt x="3060482" y="38256"/>
                  </a:lnTo>
                  <a:cubicBezTo>
                    <a:pt x="4822384" y="3120565"/>
                    <a:pt x="4822384" y="3120565"/>
                    <a:pt x="4822384" y="3120565"/>
                  </a:cubicBezTo>
                  <a:cubicBezTo>
                    <a:pt x="4861926" y="3213838"/>
                    <a:pt x="4782841" y="3267136"/>
                    <a:pt x="4730117" y="3267136"/>
                  </a:cubicBezTo>
                  <a:cubicBezTo>
                    <a:pt x="1948944" y="3267136"/>
                    <a:pt x="1948944" y="3267136"/>
                    <a:pt x="1948944" y="3267136"/>
                  </a:cubicBezTo>
                  <a:cubicBezTo>
                    <a:pt x="1896220" y="3267136"/>
                    <a:pt x="1856677" y="3240487"/>
                    <a:pt x="1803954" y="3147215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21719"/>
            <a:ext cx="8458200" cy="68452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04899"/>
            <a:ext cx="8458200" cy="500653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5231" y="6472776"/>
            <a:ext cx="515877" cy="277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1200">
                <a:solidFill>
                  <a:srgbClr val="3D0064"/>
                </a:solidFill>
              </a:defRPr>
            </a:lvl1pPr>
          </a:lstStyle>
          <a:p>
            <a:pPr lvl="0"/>
            <a:fld id="{510F167E-D98C-DA4B-8A87-8A99C0A00B88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lvl="0"/>
              <a:t>‹#›</a:t>
            </a:fld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Footer Placeholder 2"/>
          <p:cNvSpPr txBox="1">
            <a:spLocks/>
          </p:cNvSpPr>
          <p:nvPr userDrawn="1"/>
        </p:nvSpPr>
        <p:spPr>
          <a:xfrm>
            <a:off x="5575949" y="6428187"/>
            <a:ext cx="2995697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2016 Viavi Solutions Inc.</a:t>
            </a:r>
          </a:p>
        </p:txBody>
      </p:sp>
      <p:sp>
        <p:nvSpPr>
          <p:cNvPr id="12" name="TextBox 11">
            <a:hlinkClick r:id="rId10"/>
          </p:cNvPr>
          <p:cNvSpPr txBox="1"/>
          <p:nvPr userDrawn="1"/>
        </p:nvSpPr>
        <p:spPr>
          <a:xfrm>
            <a:off x="2443684" y="6503555"/>
            <a:ext cx="424927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www.viavisolutions.com</a:t>
            </a:r>
          </a:p>
        </p:txBody>
      </p:sp>
    </p:spTree>
    <p:extLst>
      <p:ext uri="{BB962C8B-B14F-4D97-AF65-F5344CB8AC3E}">
        <p14:creationId xmlns:p14="http://schemas.microsoft.com/office/powerpoint/2010/main" val="40944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5" r:id="rId2"/>
    <p:sldLayoutId id="2147483650" r:id="rId3"/>
    <p:sldLayoutId id="2147483652" r:id="rId4"/>
    <p:sldLayoutId id="2147483654" r:id="rId5"/>
    <p:sldLayoutId id="2147483655" r:id="rId6"/>
    <p:sldLayoutId id="2147483663" r:id="rId7"/>
  </p:sldLayoutIdLst>
  <p:hf sldNum="0" hdr="0" ftr="0" dt="0"/>
  <p:txStyles>
    <p:titleStyle>
      <a:lvl1pPr algn="l" defTabSz="457178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457178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457178" indent="-165092" algn="l" defTabSz="457178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741326" indent="-171442" algn="l" defTabSz="457178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031823" indent="-173030" algn="l" defTabSz="457178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315973" indent="-173030" algn="l" defTabSz="457178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60" userDrawn="1">
          <p15:clr>
            <a:srgbClr val="F26B43"/>
          </p15:clr>
        </p15:guide>
        <p15:guide id="2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24" y="0"/>
            <a:ext cx="8458200" cy="684524"/>
          </a:xfrm>
        </p:spPr>
        <p:txBody>
          <a:bodyPr/>
          <a:lstStyle/>
          <a:p>
            <a:r>
              <a:rPr lang="en-GB" dirty="0"/>
              <a:t>OneExpert </a:t>
            </a:r>
            <a:r>
              <a:rPr lang="en-GB" dirty="0" smtClean="0"/>
              <a:t>CATV – How to Fix Calibration Verification Failures and StrataSync Errors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6452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 are two unit errors that can be fixed by upgrading to Firmware v2.9.5 or greater</a:t>
            </a:r>
            <a:r>
              <a:rPr lang="en-US" sz="1600" dirty="0" smtClean="0"/>
              <a:t>.  If this process does not resolve the error the unit may need to be returned for repair.</a:t>
            </a:r>
            <a:endParaRPr lang="en-US" sz="1600" dirty="0" smtClean="0"/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u="sng" dirty="0" smtClean="0"/>
              <a:t>Calibration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Popup message </a:t>
            </a:r>
            <a:r>
              <a:rPr lang="en-US" sz="1400" i="1" dirty="0" smtClean="0"/>
              <a:t>“</a:t>
            </a:r>
            <a:r>
              <a:rPr lang="en-US" sz="1400" b="1" i="1" dirty="0" smtClean="0"/>
              <a:t>Calibration verification failed.</a:t>
            </a:r>
            <a:r>
              <a:rPr lang="en-US" sz="1400" i="1" dirty="0" smtClean="0"/>
              <a:t>” </a:t>
            </a:r>
            <a:r>
              <a:rPr lang="en-US" sz="1400" dirty="0" smtClean="0"/>
              <a:t>after powering on unit</a:t>
            </a:r>
          </a:p>
          <a:p>
            <a:pPr marL="342900" indent="-342900">
              <a:buAutoNum type="arabicPeriod"/>
            </a:pPr>
            <a:r>
              <a:rPr lang="en-US" sz="1400" u="sng" dirty="0" smtClean="0"/>
              <a:t>Stratasync Error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Popup message </a:t>
            </a:r>
            <a:r>
              <a:rPr lang="en-US" sz="1400" i="1" dirty="0"/>
              <a:t>"</a:t>
            </a:r>
            <a:r>
              <a:rPr lang="en-US" sz="1400" b="1" i="1" dirty="0"/>
              <a:t>Couldn't open save /cust/stratasync/listingReport.json</a:t>
            </a:r>
            <a:r>
              <a:rPr lang="en-US" sz="1400" i="1" dirty="0" smtClean="0"/>
              <a:t>“ </a:t>
            </a:r>
            <a:r>
              <a:rPr lang="en-US" sz="1400" dirty="0" smtClean="0"/>
              <a:t>or </a:t>
            </a:r>
            <a:r>
              <a:rPr lang="en-US" sz="1400" i="1" dirty="0"/>
              <a:t>"</a:t>
            </a:r>
            <a:r>
              <a:rPr lang="en-US" sz="1400" b="1" i="1" dirty="0"/>
              <a:t>Couldn't open save /</a:t>
            </a:r>
            <a:r>
              <a:rPr lang="en-US" sz="1400" b="1" i="1" dirty="0" smtClean="0"/>
              <a:t>cust/stratasync/optionReport.json</a:t>
            </a:r>
            <a:r>
              <a:rPr lang="en-US" sz="1400" i="1" dirty="0" smtClean="0"/>
              <a:t>“ </a:t>
            </a:r>
            <a:r>
              <a:rPr lang="en-US" sz="1400" dirty="0" smtClean="0"/>
              <a:t>after powering on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Unit will not successfully connect to Stratasync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/>
            <a:endParaRPr lang="en-US" sz="1400" dirty="0"/>
          </a:p>
          <a:p>
            <a:r>
              <a:rPr lang="en-US" sz="1400" dirty="0" smtClean="0"/>
              <a:t>Correction Procedure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Upgrade </a:t>
            </a:r>
            <a:r>
              <a:rPr lang="en-US" sz="1400" dirty="0" smtClean="0"/>
              <a:t>to Firmware v2.9.5 </a:t>
            </a:r>
            <a:r>
              <a:rPr lang="en-US" sz="1400" dirty="0"/>
              <a:t>or </a:t>
            </a:r>
            <a:r>
              <a:rPr lang="en-US" sz="1400" dirty="0" smtClean="0"/>
              <a:t>greater – Upgrade instructions are included in the following slides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Calibration </a:t>
            </a:r>
            <a:r>
              <a:rPr lang="en-US" sz="1400" dirty="0"/>
              <a:t>Error – upgrade by connecting unit to </a:t>
            </a:r>
            <a:r>
              <a:rPr lang="en-US" sz="1400" dirty="0" smtClean="0"/>
              <a:t>Stratasync and following the </a:t>
            </a:r>
            <a:r>
              <a:rPr lang="en-US" sz="1400" dirty="0" smtClean="0"/>
              <a:t>prompts (</a:t>
            </a:r>
            <a:r>
              <a:rPr lang="en-US" sz="1400" i="1" dirty="0" smtClean="0"/>
              <a:t>Refer to Slide 2</a:t>
            </a:r>
            <a:r>
              <a:rPr lang="en-US" sz="1400" dirty="0" smtClean="0"/>
              <a:t>)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Stratasync </a:t>
            </a:r>
            <a:r>
              <a:rPr lang="en-US" sz="1400" dirty="0"/>
              <a:t>Error – This error will prevent the unit from connecting to Stratasync and will require an upgrade using a USB </a:t>
            </a:r>
            <a:r>
              <a:rPr lang="en-US" sz="1400" dirty="0" smtClean="0"/>
              <a:t>device. (</a:t>
            </a:r>
            <a:r>
              <a:rPr lang="en-US" sz="1400" i="1" dirty="0" smtClean="0"/>
              <a:t>Refer to Slides 3-5</a:t>
            </a:r>
            <a:r>
              <a:rPr lang="en-US" sz="1400" dirty="0" smtClean="0"/>
              <a:t>)</a:t>
            </a:r>
          </a:p>
          <a:p>
            <a:pPr lvl="1"/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After upgrade is complete, power on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Calibration </a:t>
            </a:r>
            <a:r>
              <a:rPr lang="en-US" sz="1400" dirty="0"/>
              <a:t>Error – A popup message will likely appear indicating the calibration is updating.  Dismiss the message and wait for an additional popup to appear indicating the calibration update is complete.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Stratasync </a:t>
            </a:r>
            <a:r>
              <a:rPr lang="en-US" sz="1400" dirty="0"/>
              <a:t>Error – The original error message may appear.  This is ok. Dismiss the error message</a:t>
            </a:r>
            <a:r>
              <a:rPr lang="en-US" sz="1400" dirty="0" smtClean="0"/>
              <a:t>.</a:t>
            </a:r>
          </a:p>
          <a:p>
            <a:pPr lvl="1"/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Power the unit off and then back on to complete the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</a:rPr>
              <a:t>Note: This is the 2</a:t>
            </a:r>
            <a:r>
              <a:rPr lang="en-US" sz="1400" i="1" baseline="30000" dirty="0">
                <a:solidFill>
                  <a:srgbClr val="FF0000"/>
                </a:solidFill>
              </a:rPr>
              <a:t>nd</a:t>
            </a:r>
            <a:r>
              <a:rPr lang="en-US" sz="1400" i="1" dirty="0">
                <a:solidFill>
                  <a:srgbClr val="FF0000"/>
                </a:solidFill>
              </a:rPr>
              <a:t> power on after the firmware update.  </a:t>
            </a:r>
            <a:r>
              <a:rPr lang="en-US" sz="1400" i="1" dirty="0" smtClean="0">
                <a:solidFill>
                  <a:srgbClr val="FF0000"/>
                </a:solidFill>
              </a:rPr>
              <a:t>It is required to power the unit on twice before the error will be corrected.</a:t>
            </a:r>
            <a:endParaRPr lang="en-US" sz="1400" i="1" dirty="0">
              <a:solidFill>
                <a:srgbClr val="FF0000"/>
              </a:solidFill>
            </a:endParaRPr>
          </a:p>
          <a:p>
            <a:pPr lvl="1"/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2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50" y="0"/>
            <a:ext cx="8458200" cy="684524"/>
          </a:xfrm>
        </p:spPr>
        <p:txBody>
          <a:bodyPr/>
          <a:lstStyle/>
          <a:p>
            <a:r>
              <a:rPr lang="en-GB" dirty="0"/>
              <a:t>OneExpert </a:t>
            </a:r>
            <a:r>
              <a:rPr lang="en-GB" dirty="0" smtClean="0"/>
              <a:t>CATV – Upgrade Through StrataSync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98764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Go to System -&gt; Network and verify network is up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Go to System -&gt; </a:t>
            </a:r>
            <a:r>
              <a:rPr lang="en-US" sz="1400" dirty="0" err="1" smtClean="0"/>
              <a:t>StrataSync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Verify </a:t>
            </a:r>
            <a:r>
              <a:rPr lang="en-US" sz="1400" dirty="0" err="1" smtClean="0"/>
              <a:t>StrataSync</a:t>
            </a:r>
            <a:r>
              <a:rPr lang="en-US" sz="1400" dirty="0" smtClean="0"/>
              <a:t> Account ID is loaded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Press “Start”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If a firmware upgrade is available, an appropriate message will appear.  Click “OK” to accept the upgrade.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sz="1400" dirty="0" smtClean="0"/>
              <a:t>Allow upgrade process to complete.  Unit will transition </a:t>
            </a:r>
            <a:r>
              <a:rPr lang="en-US" sz="1400" dirty="0" smtClean="0"/>
              <a:t>to an upgrade screen, then </a:t>
            </a:r>
            <a:r>
              <a:rPr lang="en-US" sz="1400" dirty="0" smtClean="0"/>
              <a:t>power off automatically after upgrade is complete.</a:t>
            </a:r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4" y="2315691"/>
            <a:ext cx="7340139" cy="38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2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50" y="0"/>
            <a:ext cx="8458200" cy="684524"/>
          </a:xfrm>
        </p:spPr>
        <p:txBody>
          <a:bodyPr/>
          <a:lstStyle/>
          <a:p>
            <a:r>
              <a:rPr lang="en-GB" dirty="0"/>
              <a:t>OneExpert </a:t>
            </a:r>
            <a:r>
              <a:rPr lang="en-GB" dirty="0" smtClean="0"/>
              <a:t>CATV – Upgrade Using USB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" y="498764"/>
            <a:ext cx="906087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Obtain the firmware package from </a:t>
            </a:r>
            <a:r>
              <a:rPr lang="en-US" sz="1400" dirty="0" err="1" smtClean="0"/>
              <a:t>StrataSync</a:t>
            </a:r>
            <a:endParaRPr lang="en-US" sz="1400" dirty="0" smtClean="0"/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 smtClean="0"/>
              <a:t>Log into </a:t>
            </a:r>
            <a:r>
              <a:rPr lang="en-US" sz="1400" dirty="0" err="1" smtClean="0"/>
              <a:t>StrataSync</a:t>
            </a:r>
            <a:r>
              <a:rPr lang="en-US" sz="1400" dirty="0" smtClean="0"/>
              <a:t> (make sure you have permission to upgrade units)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 smtClean="0"/>
              <a:t>Go to Assets -&gt; Update Firmware</a:t>
            </a:r>
          </a:p>
          <a:p>
            <a:pPr marL="800100" lvl="1" indent="-342900">
              <a:buFont typeface="+mj-lt"/>
              <a:buAutoNum type="alphaUcPeriod"/>
            </a:pPr>
            <a:endParaRPr lang="en-US" sz="1400" dirty="0" smtClean="0"/>
          </a:p>
          <a:p>
            <a:pPr marL="800100" lvl="1" indent="-342900">
              <a:buFont typeface="+mj-lt"/>
              <a:buAutoNum type="alphaUcPeriod"/>
            </a:pPr>
            <a:endParaRPr lang="en-US" sz="1400" dirty="0"/>
          </a:p>
          <a:p>
            <a:pPr marL="800100" lvl="1" indent="-342900">
              <a:buFont typeface="+mj-lt"/>
              <a:buAutoNum type="alphaUcPeriod"/>
            </a:pPr>
            <a:endParaRPr lang="en-US" sz="1400" dirty="0" smtClean="0"/>
          </a:p>
          <a:p>
            <a:pPr marL="800100" lvl="1" indent="-342900">
              <a:buFont typeface="+mj-lt"/>
              <a:buAutoNum type="alphaUcPeriod"/>
            </a:pPr>
            <a:endParaRPr lang="en-US" sz="1400" dirty="0"/>
          </a:p>
          <a:p>
            <a:pPr marL="800100" lvl="1" indent="-342900">
              <a:buFont typeface="+mj-lt"/>
              <a:buAutoNum type="alphaUcPeriod"/>
            </a:pPr>
            <a:endParaRPr lang="en-US" sz="1400" dirty="0" smtClean="0"/>
          </a:p>
          <a:p>
            <a:pPr marL="800100" lvl="1" indent="-342900">
              <a:buFont typeface="+mj-lt"/>
              <a:buAutoNum type="alphaUcPeriod"/>
            </a:pPr>
            <a:endParaRPr lang="en-US" sz="1400" dirty="0"/>
          </a:p>
          <a:p>
            <a:pPr marL="800100" lvl="1" indent="-342900">
              <a:buFont typeface="+mj-lt"/>
              <a:buAutoNum type="alphaUcPeriod"/>
            </a:pPr>
            <a:endParaRPr lang="en-US" sz="1400" dirty="0" smtClean="0"/>
          </a:p>
          <a:p>
            <a:pPr marL="800100" lvl="1" indent="-342900">
              <a:buFont typeface="+mj-lt"/>
              <a:buAutoNum type="alphaUcPeriod"/>
            </a:pPr>
            <a:endParaRPr lang="en-US" sz="1400" dirty="0"/>
          </a:p>
          <a:p>
            <a:pPr marL="800100" lvl="1" indent="-342900">
              <a:buFont typeface="+mj-lt"/>
              <a:buAutoNum type="alphaUcPeriod"/>
            </a:pPr>
            <a:endParaRPr lang="en-US" sz="1400" dirty="0" smtClean="0"/>
          </a:p>
          <a:p>
            <a:pPr marL="800100" lvl="1" indent="-342900">
              <a:buFont typeface="+mj-lt"/>
              <a:buAutoNum type="alphaUcPeriod"/>
            </a:pPr>
            <a:endParaRPr lang="en-US" sz="1400" dirty="0"/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 smtClean="0"/>
              <a:t>Select “Online Updates”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 smtClean="0"/>
              <a:t>Select “</a:t>
            </a:r>
            <a:r>
              <a:rPr lang="en-US" sz="1400" dirty="0" err="1" smtClean="0"/>
              <a:t>OneExpert</a:t>
            </a:r>
            <a:r>
              <a:rPr lang="en-US" sz="1400" dirty="0" smtClean="0"/>
              <a:t> CATV” and click “Next</a:t>
            </a: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7" y="1488799"/>
            <a:ext cx="3384261" cy="1855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7" y="4018045"/>
            <a:ext cx="4269913" cy="2310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50" y="0"/>
            <a:ext cx="8458200" cy="684524"/>
          </a:xfrm>
        </p:spPr>
        <p:txBody>
          <a:bodyPr/>
          <a:lstStyle/>
          <a:p>
            <a:r>
              <a:rPr lang="en-GB" dirty="0"/>
              <a:t>OneExpert </a:t>
            </a:r>
            <a:r>
              <a:rPr lang="en-GB" dirty="0" smtClean="0"/>
              <a:t>CATV – Upgrade Using USB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" y="498764"/>
            <a:ext cx="9060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Obtain the firmware package from </a:t>
            </a:r>
            <a:r>
              <a:rPr lang="en-US" sz="1400" dirty="0" err="1" smtClean="0"/>
              <a:t>StrataSync</a:t>
            </a:r>
            <a:r>
              <a:rPr lang="en-US" sz="1400" dirty="0" smtClean="0"/>
              <a:t> (continued from previous page)</a:t>
            </a:r>
          </a:p>
          <a:p>
            <a:pPr marL="800100" lvl="1" indent="-342900">
              <a:buFont typeface="+mj-lt"/>
              <a:buAutoNum type="alphaUcPeriod" startAt="5"/>
            </a:pPr>
            <a:r>
              <a:rPr lang="en-US" sz="1400" dirty="0" smtClean="0"/>
              <a:t>In the Update Firmware window, scroll to the right and click the Download Firmware link.  The file will begin to download</a:t>
            </a:r>
          </a:p>
          <a:p>
            <a:pPr marL="800100" lvl="1" indent="-342900">
              <a:buFont typeface="+mj-lt"/>
              <a:buAutoNum type="alphaUcPeriod" startAt="5"/>
            </a:pPr>
            <a:endParaRPr lang="en-US" sz="1400" dirty="0"/>
          </a:p>
          <a:p>
            <a:pPr marL="800100" lvl="1" indent="-342900">
              <a:buFont typeface="+mj-lt"/>
              <a:buAutoNum type="alphaUcPeriod" startAt="5"/>
            </a:pPr>
            <a:endParaRPr lang="en-US" sz="1400" dirty="0" smtClean="0"/>
          </a:p>
          <a:p>
            <a:pPr marL="800100" lvl="1" indent="-342900">
              <a:buFont typeface="+mj-lt"/>
              <a:buAutoNum type="alphaUcPeriod" startAt="5"/>
            </a:pPr>
            <a:endParaRPr lang="en-US" sz="1400" dirty="0"/>
          </a:p>
          <a:p>
            <a:pPr marL="800100" lvl="1" indent="-342900">
              <a:buFont typeface="+mj-lt"/>
              <a:buAutoNum type="alphaUcPeriod" startAt="5"/>
            </a:pPr>
            <a:endParaRPr lang="en-US" sz="1400" dirty="0" smtClean="0"/>
          </a:p>
          <a:p>
            <a:pPr marL="800100" lvl="1" indent="-342900">
              <a:buFont typeface="+mj-lt"/>
              <a:buAutoNum type="alphaUcPeriod" startAt="5"/>
            </a:pPr>
            <a:endParaRPr lang="en-US" sz="1400" dirty="0"/>
          </a:p>
          <a:p>
            <a:pPr marL="800100" lvl="1" indent="-342900">
              <a:buFont typeface="+mj-lt"/>
              <a:buAutoNum type="alphaUcPeriod" startAt="5"/>
            </a:pPr>
            <a:endParaRPr lang="en-US" sz="1400" dirty="0" smtClean="0"/>
          </a:p>
          <a:p>
            <a:pPr marL="800100" lvl="1" indent="-342900">
              <a:buFont typeface="+mj-lt"/>
              <a:buAutoNum type="alphaUcPeriod" startAt="5"/>
            </a:pPr>
            <a:endParaRPr lang="en-US" sz="1400" dirty="0"/>
          </a:p>
          <a:p>
            <a:pPr marL="800100" lvl="1" indent="-342900">
              <a:buFont typeface="+mj-lt"/>
              <a:buAutoNum type="alphaUcPeriod" startAt="5"/>
            </a:pPr>
            <a:endParaRPr lang="en-US" sz="1400" dirty="0" smtClean="0"/>
          </a:p>
          <a:p>
            <a:pPr marL="800100" lvl="1" indent="-342900">
              <a:buFont typeface="+mj-lt"/>
              <a:buAutoNum type="alphaUcPeriod" startAt="5"/>
            </a:pPr>
            <a:endParaRPr lang="en-US" sz="1400" dirty="0"/>
          </a:p>
          <a:p>
            <a:pPr marL="800100" lvl="1" indent="-342900">
              <a:buFont typeface="+mj-lt"/>
              <a:buAutoNum type="alphaUcPeriod" startAt="5"/>
            </a:pPr>
            <a:endParaRPr lang="en-US" sz="1400" dirty="0" smtClean="0"/>
          </a:p>
          <a:p>
            <a:pPr marL="800100" lvl="1" indent="-342900">
              <a:buFont typeface="+mj-lt"/>
              <a:buAutoNum type="alphaUcPeriod" startAt="5"/>
            </a:pPr>
            <a:r>
              <a:rPr lang="en-US" sz="1400" dirty="0" smtClean="0"/>
              <a:t>Once file has been downloaded, plug in the USB device and copy the firmware file to the device.  The file name will be of similar format to “</a:t>
            </a:r>
            <a:r>
              <a:rPr lang="en-US" sz="1400" i="1" dirty="0" err="1" smtClean="0"/>
              <a:t>ONXCBL.xxx.xxx.xxx.oxu</a:t>
            </a:r>
            <a:r>
              <a:rPr lang="en-US" sz="1400" i="1" dirty="0" smtClean="0"/>
              <a:t>”</a:t>
            </a:r>
          </a:p>
          <a:p>
            <a:pPr lvl="1"/>
            <a:endParaRPr lang="en-US" sz="1400" i="1" dirty="0"/>
          </a:p>
          <a:p>
            <a:pPr lvl="1"/>
            <a:endParaRPr lang="en-US" sz="1400" i="1" dirty="0" smtClean="0"/>
          </a:p>
          <a:p>
            <a:pPr lvl="1"/>
            <a:endParaRPr lang="en-US" sz="1400" i="1" dirty="0"/>
          </a:p>
          <a:p>
            <a:pPr lvl="1"/>
            <a:endParaRPr lang="en-US" sz="1400" i="1" dirty="0" smtClean="0"/>
          </a:p>
          <a:p>
            <a:pPr lvl="1"/>
            <a:endParaRPr lang="en-US" sz="1400" i="1" dirty="0"/>
          </a:p>
          <a:p>
            <a:pPr lvl="1"/>
            <a:r>
              <a:rPr lang="en-US" sz="1400" i="1" dirty="0" smtClean="0"/>
              <a:t>Continued on next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8" y="1491109"/>
            <a:ext cx="6797675" cy="177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9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50" y="0"/>
            <a:ext cx="8458200" cy="684524"/>
          </a:xfrm>
        </p:spPr>
        <p:txBody>
          <a:bodyPr/>
          <a:lstStyle/>
          <a:p>
            <a:r>
              <a:rPr lang="en-GB" dirty="0"/>
              <a:t>OneExpert </a:t>
            </a:r>
            <a:r>
              <a:rPr lang="en-GB" dirty="0" smtClean="0"/>
              <a:t>CATV – Upgrade Using USB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2879" y="661960"/>
            <a:ext cx="88779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Perform USB Software Update on Unit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 smtClean="0"/>
              <a:t>Power on unit and plug in the USB device to either of the USB ports located on the side of the unit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/>
              <a:t>Go to System -&gt; System Settings -&gt; USB Software Update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 smtClean="0"/>
              <a:t>Go to System -&gt; System Settings -&gt; USB Software Update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400" dirty="0" smtClean="0"/>
              <a:t>Allow update to complete.  Unit will transition to the upgrade screen, then power off automatically once upgrade is complete.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2421195"/>
            <a:ext cx="2221653" cy="31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22" y="2421194"/>
            <a:ext cx="2117356" cy="317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99" y="2421193"/>
            <a:ext cx="1878580" cy="31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47" y="2421195"/>
            <a:ext cx="1927223" cy="31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548838"/>
      </p:ext>
    </p:extLst>
  </p:cSld>
  <p:clrMapOvr>
    <a:masterClrMapping/>
  </p:clrMapOvr>
</p:sld>
</file>

<file path=ppt/theme/theme1.xml><?xml version="1.0" encoding="utf-8"?>
<a:theme xmlns:a="http://schemas.openxmlformats.org/drawingml/2006/main" name="Viavi_PPT_Template">
  <a:themeElements>
    <a:clrScheme name="Viavi PPT Colors 2016 1">
      <a:dk1>
        <a:srgbClr val="000000"/>
      </a:dk1>
      <a:lt1>
        <a:srgbClr val="FFFFFF"/>
      </a:lt1>
      <a:dk2>
        <a:srgbClr val="000000"/>
      </a:dk2>
      <a:lt2>
        <a:srgbClr val="5D1A8B"/>
      </a:lt2>
      <a:accent1>
        <a:srgbClr val="5D1A8B"/>
      </a:accent1>
      <a:accent2>
        <a:srgbClr val="0040A6"/>
      </a:accent2>
      <a:accent3>
        <a:srgbClr val="1F76C9"/>
      </a:accent3>
      <a:accent4>
        <a:srgbClr val="00AAE0"/>
      </a:accent4>
      <a:accent5>
        <a:srgbClr val="2CB34A"/>
      </a:accent5>
      <a:accent6>
        <a:srgbClr val="595959"/>
      </a:accent6>
      <a:hlink>
        <a:srgbClr val="00A9E0"/>
      </a:hlink>
      <a:folHlink>
        <a:srgbClr val="007BA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532</Words>
  <Application>Microsoft Office PowerPoint</Application>
  <PresentationFormat>On-screen Show (4:3)</PresentationFormat>
  <Paragraphs>85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Viavi_PPT_Template</vt:lpstr>
      <vt:lpstr>OneExpert CATV – How to Fix Calibration Verification Failures and StrataSync Errors</vt:lpstr>
      <vt:lpstr>OneExpert CATV – Upgrade Through StrataSync</vt:lpstr>
      <vt:lpstr>OneExpert CATV – Upgrade Using USB</vt:lpstr>
      <vt:lpstr>OneExpert CATV – Upgrade Using USB</vt:lpstr>
      <vt:lpstr>OneExpert CATV – Upgrade Using USB</vt:lpstr>
    </vt:vector>
  </TitlesOfParts>
  <Company>Viavi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Viavi Presentation Template</dc:title>
  <dc:creator>Suzanne Corbo</dc:creator>
  <cp:lastModifiedBy>IT</cp:lastModifiedBy>
  <cp:revision>894</cp:revision>
  <dcterms:created xsi:type="dcterms:W3CDTF">2015-06-04T13:31:18Z</dcterms:created>
  <dcterms:modified xsi:type="dcterms:W3CDTF">2016-09-29T19:43:26Z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4085</vt:lpwstr>
  </property>
  <property fmtid="{D5CDD505-2E9C-101B-9397-08002B2CF9AE}" pid="3" name="Offisync_ProviderInitializationData">
    <vt:lpwstr>https://viavicentral.viavisolutions.com</vt:lpwstr>
  </property>
  <property fmtid="{D5CDD505-2E9C-101B-9397-08002B2CF9AE}" pid="4" name="Jive_LatestUserAccountName">
    <vt:lpwstr>kel53633</vt:lpwstr>
  </property>
  <property fmtid="{D5CDD505-2E9C-101B-9397-08002B2CF9AE}" pid="5" name="Offisync_ServerID">
    <vt:lpwstr>85ac033c-68ff-404e-8863-b24da5829110</vt:lpwstr>
  </property>
  <property fmtid="{D5CDD505-2E9C-101B-9397-08002B2CF9AE}" pid="6" name="Offisync_UpdateToken">
    <vt:lpwstr>1</vt:lpwstr>
  </property>
  <property fmtid="{D5CDD505-2E9C-101B-9397-08002B2CF9AE}" pid="7" name="Jive_VersionGuid">
    <vt:lpwstr>bfa55e12-47d7-4b14-9721-12ba5fe6039a</vt:lpwstr>
  </property>
  <property fmtid="{D5CDD505-2E9C-101B-9397-08002B2CF9AE}" pid="8" name="Jive_ModifiedButNotPublished">
    <vt:lpwstr>True</vt:lpwstr>
  </property>
</Properties>
</file>