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15179" r:id="rId5"/>
    <p:sldId id="3807" r:id="rId6"/>
    <p:sldId id="15145" r:id="rId7"/>
    <p:sldId id="15229" r:id="rId8"/>
    <p:sldId id="15193" r:id="rId9"/>
    <p:sldId id="15219" r:id="rId10"/>
    <p:sldId id="15222" r:id="rId11"/>
    <p:sldId id="15196" r:id="rId12"/>
    <p:sldId id="15225" r:id="rId13"/>
    <p:sldId id="15220" r:id="rId14"/>
    <p:sldId id="15194" r:id="rId15"/>
    <p:sldId id="15227" r:id="rId16"/>
    <p:sldId id="15226" r:id="rId17"/>
    <p:sldId id="15223" r:id="rId18"/>
    <p:sldId id="15228" r:id="rId19"/>
    <p:sldId id="15195" r:id="rId20"/>
    <p:sldId id="632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6" userDrawn="1">
          <p15:clr>
            <a:srgbClr val="A4A3A4"/>
          </p15:clr>
        </p15:guide>
        <p15:guide id="4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778"/>
    <a:srgbClr val="1F76C9"/>
    <a:srgbClr val="2D71C5"/>
    <a:srgbClr val="595959"/>
    <a:srgbClr val="F1F1F1"/>
    <a:srgbClr val="0040A6"/>
    <a:srgbClr val="175997"/>
    <a:srgbClr val="6A4099"/>
    <a:srgbClr val="F7F7F7"/>
    <a:srgbClr val="002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D375BD-E484-42D3-955F-F7B4802285F5}" v="18" dt="2021-06-08T19:01:15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band1H>
    <a:band2H>
      <a:tcStyle>
        <a:tcBdr>
          <a:insideV>
            <a:ln w="12700" cmpd="sng">
              <a:solidFill>
                <a:schemeClr val="lt1"/>
              </a:solidFill>
            </a:ln>
          </a:insideV>
        </a:tcBdr>
      </a:tcStyle>
    </a:band2H>
    <a:band1V>
      <a:tcStyle>
        <a:tcBdr/>
        <a:fill>
          <a:solidFill>
            <a:schemeClr val="accent1">
              <a:tint val="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band1H>
    <a:band2H>
      <a:tcStyle>
        <a:tcBdr>
          <a:insideV>
            <a:ln w="12700" cmpd="sng">
              <a:solidFill>
                <a:schemeClr val="lt1"/>
              </a:solidFill>
            </a:ln>
          </a:insideV>
        </a:tcBdr>
      </a:tcStyle>
    </a:band2H>
    <a:band1V>
      <a:tcStyle>
        <a:tcBdr/>
        <a:fill>
          <a:solidFill>
            <a:schemeClr val="accent2">
              <a:tint val="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band1H>
    <a:band2H>
      <a:tcStyle>
        <a:tcBdr>
          <a:insideV>
            <a:ln w="12700" cmpd="sng">
              <a:solidFill>
                <a:schemeClr val="lt1"/>
              </a:solidFill>
            </a:ln>
          </a:insideV>
        </a:tcBdr>
      </a:tcStyle>
    </a:band2H>
    <a:band1V>
      <a:tcStyle>
        <a:tcBdr/>
        <a:fill>
          <a:solidFill>
            <a:schemeClr val="accent3">
              <a:tint val="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band1H>
    <a:band2H>
      <a:tcStyle>
        <a:tcBdr>
          <a:insideV>
            <a:ln w="12700" cmpd="sng">
              <a:solidFill>
                <a:schemeClr val="lt1"/>
              </a:solidFill>
            </a:ln>
          </a:insideV>
        </a:tcBdr>
      </a:tcStyle>
    </a:band2H>
    <a:band1V>
      <a:tcStyle>
        <a:tcBdr/>
        <a:fill>
          <a:solidFill>
            <a:schemeClr val="accent4">
              <a:tint val="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band1H>
    <a:band2H>
      <a:tcStyle>
        <a:tcBdr>
          <a:insideV>
            <a:ln w="12700" cmpd="sng">
              <a:solidFill>
                <a:schemeClr val="lt1"/>
              </a:solidFill>
            </a:ln>
          </a:insideV>
        </a:tcBdr>
      </a:tcStyle>
    </a:band2H>
    <a:band1V>
      <a:tcStyle>
        <a:tcBdr/>
        <a:fill>
          <a:solidFill>
            <a:schemeClr val="accent5">
              <a:tint val="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rgbClr val="F7F7F7"/>
          </a:solidFill>
        </a:fill>
      </a:tcStyle>
    </a:wholeTbl>
    <a:band1H>
      <a:tcStyle>
        <a:tcBdr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rgbClr val="F2F2F2"/>
          </a:solidFill>
        </a:fill>
      </a:tcStyle>
    </a:band1H>
    <a:band2H>
      <a:tcStyle>
        <a:tcBdr>
          <a:insideV>
            <a:ln w="12700" cmpd="sng">
              <a:solidFill>
                <a:schemeClr val="lt1"/>
              </a:solidFill>
            </a:ln>
          </a:insideV>
        </a:tcBdr>
      </a:tcStyle>
    </a:band2H>
    <a:band1V>
      <a:tcStyle>
        <a:tcBdr/>
        <a:fill>
          <a:solidFill>
            <a:schemeClr val="accent6">
              <a:tint val="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34" autoAdjust="0"/>
    <p:restoredTop sz="96744" autoAdjust="0"/>
  </p:normalViewPr>
  <p:slideViewPr>
    <p:cSldViewPr snapToGrid="0" showGuides="1">
      <p:cViewPr varScale="1">
        <p:scale>
          <a:sx n="162" d="100"/>
          <a:sy n="162" d="100"/>
        </p:scale>
        <p:origin x="994" y="120"/>
      </p:cViewPr>
      <p:guideLst>
        <p:guide pos="216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howGuides="1">
      <p:cViewPr varScale="1">
        <p:scale>
          <a:sx n="106" d="100"/>
          <a:sy n="106" d="100"/>
        </p:scale>
        <p:origin x="331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ynald Dupuis" userId="b94e2462-44a2-47d2-b579-fd211a43a7d0" providerId="ADAL" clId="{05C5A87E-346E-43B9-A04D-1EB46BE80768}"/>
    <pc:docChg chg="undo custSel addSld delSld modSld sldOrd delMainMaster">
      <pc:chgData name="Reynald Dupuis" userId="b94e2462-44a2-47d2-b579-fd211a43a7d0" providerId="ADAL" clId="{05C5A87E-346E-43B9-A04D-1EB46BE80768}" dt="2021-06-08T19:01:44.191" v="59" actId="2696"/>
      <pc:docMkLst>
        <pc:docMk/>
      </pc:docMkLst>
      <pc:sldChg chg="addSp delSp modSp">
        <pc:chgData name="Reynald Dupuis" userId="b94e2462-44a2-47d2-b579-fd211a43a7d0" providerId="ADAL" clId="{05C5A87E-346E-43B9-A04D-1EB46BE80768}" dt="2021-06-08T18:55:05.977" v="45" actId="207"/>
        <pc:sldMkLst>
          <pc:docMk/>
          <pc:sldMk cId="3313079169" sldId="15179"/>
        </pc:sldMkLst>
        <pc:spChg chg="mod">
          <ac:chgData name="Reynald Dupuis" userId="b94e2462-44a2-47d2-b579-fd211a43a7d0" providerId="ADAL" clId="{05C5A87E-346E-43B9-A04D-1EB46BE80768}" dt="2021-06-08T18:22:46.498" v="0" actId="20577"/>
          <ac:spMkLst>
            <pc:docMk/>
            <pc:sldMk cId="3313079169" sldId="15179"/>
            <ac:spMk id="4" creationId="{DC590C00-83EF-40BB-AF43-14339C4C15CB}"/>
          </ac:spMkLst>
        </pc:spChg>
        <pc:spChg chg="add del mod">
          <ac:chgData name="Reynald Dupuis" userId="b94e2462-44a2-47d2-b579-fd211a43a7d0" providerId="ADAL" clId="{05C5A87E-346E-43B9-A04D-1EB46BE80768}" dt="2021-06-08T18:55:05.977" v="45" actId="207"/>
          <ac:spMkLst>
            <pc:docMk/>
            <pc:sldMk cId="3313079169" sldId="15179"/>
            <ac:spMk id="14" creationId="{99CC38CE-1B45-43CA-AF6F-517F4B27E0E3}"/>
          </ac:spMkLst>
        </pc:spChg>
        <pc:spChg chg="mod">
          <ac:chgData name="Reynald Dupuis" userId="b94e2462-44a2-47d2-b579-fd211a43a7d0" providerId="ADAL" clId="{05C5A87E-346E-43B9-A04D-1EB46BE80768}" dt="2021-06-08T18:54:48.386" v="43" actId="404"/>
          <ac:spMkLst>
            <pc:docMk/>
            <pc:sldMk cId="3313079169" sldId="15179"/>
            <ac:spMk id="15" creationId="{283FEEA4-1729-4194-B1A6-CD0911CF5F52}"/>
          </ac:spMkLst>
        </pc:spChg>
      </pc:sldChg>
      <pc:sldChg chg="ord">
        <pc:chgData name="Reynald Dupuis" userId="b94e2462-44a2-47d2-b579-fd211a43a7d0" providerId="ADAL" clId="{05C5A87E-346E-43B9-A04D-1EB46BE80768}" dt="2021-06-08T19:00:47.563" v="46"/>
        <pc:sldMkLst>
          <pc:docMk/>
          <pc:sldMk cId="703433935" sldId="15195"/>
        </pc:sldMkLst>
      </pc:sldChg>
      <pc:sldChg chg="modSp">
        <pc:chgData name="Reynald Dupuis" userId="b94e2462-44a2-47d2-b579-fd211a43a7d0" providerId="ADAL" clId="{05C5A87E-346E-43B9-A04D-1EB46BE80768}" dt="2021-06-08T18:30:44.520" v="9" actId="207"/>
        <pc:sldMkLst>
          <pc:docMk/>
          <pc:sldMk cId="2455617439" sldId="15196"/>
        </pc:sldMkLst>
        <pc:spChg chg="mod">
          <ac:chgData name="Reynald Dupuis" userId="b94e2462-44a2-47d2-b579-fd211a43a7d0" providerId="ADAL" clId="{05C5A87E-346E-43B9-A04D-1EB46BE80768}" dt="2021-06-08T18:30:44.520" v="9" actId="207"/>
          <ac:spMkLst>
            <pc:docMk/>
            <pc:sldMk cId="2455617439" sldId="15196"/>
            <ac:spMk id="21" creationId="{FA4A02BD-46A2-494E-ABFB-2C17AB747FC9}"/>
          </ac:spMkLst>
        </pc:spChg>
      </pc:sldChg>
      <pc:sldChg chg="ord">
        <pc:chgData name="Reynald Dupuis" userId="b94e2462-44a2-47d2-b579-fd211a43a7d0" providerId="ADAL" clId="{05C5A87E-346E-43B9-A04D-1EB46BE80768}" dt="2021-06-08T19:00:47.563" v="46"/>
        <pc:sldMkLst>
          <pc:docMk/>
          <pc:sldMk cId="2946471371" sldId="15228"/>
        </pc:sldMkLst>
      </pc:sldChg>
      <pc:sldChg chg="add del">
        <pc:chgData name="Reynald Dupuis" userId="b94e2462-44a2-47d2-b579-fd211a43a7d0" providerId="ADAL" clId="{05C5A87E-346E-43B9-A04D-1EB46BE80768}" dt="2021-06-08T19:01:15.228" v="48"/>
        <pc:sldMkLst>
          <pc:docMk/>
          <pc:sldMk cId="1063523964" sldId="15230"/>
        </pc:sldMkLst>
      </pc:sldChg>
      <pc:sldChg chg="add del">
        <pc:chgData name="Reynald Dupuis" userId="b94e2462-44a2-47d2-b579-fd211a43a7d0" providerId="ADAL" clId="{05C5A87E-346E-43B9-A04D-1EB46BE80768}" dt="2021-06-08T19:01:43.954" v="50" actId="2696"/>
        <pc:sldMkLst>
          <pc:docMk/>
          <pc:sldMk cId="3920159795" sldId="15230"/>
        </pc:sldMkLst>
      </pc:sldChg>
      <pc:sldMasterChg chg="del delSldLayout">
        <pc:chgData name="Reynald Dupuis" userId="b94e2462-44a2-47d2-b579-fd211a43a7d0" providerId="ADAL" clId="{05C5A87E-346E-43B9-A04D-1EB46BE80768}" dt="2021-06-08T19:01:44.191" v="59" actId="2696"/>
        <pc:sldMasterMkLst>
          <pc:docMk/>
          <pc:sldMasterMk cId="3654101107" sldId="2147483885"/>
        </pc:sldMasterMkLst>
        <pc:sldLayoutChg chg="del">
          <pc:chgData name="Reynald Dupuis" userId="b94e2462-44a2-47d2-b579-fd211a43a7d0" providerId="ADAL" clId="{05C5A87E-346E-43B9-A04D-1EB46BE80768}" dt="2021-06-08T19:01:44.044" v="51" actId="2696"/>
          <pc:sldLayoutMkLst>
            <pc:docMk/>
            <pc:sldMasterMk cId="3654101107" sldId="2147483885"/>
            <pc:sldLayoutMk cId="901917958" sldId="2147483886"/>
          </pc:sldLayoutMkLst>
        </pc:sldLayoutChg>
        <pc:sldLayoutChg chg="del">
          <pc:chgData name="Reynald Dupuis" userId="b94e2462-44a2-47d2-b579-fd211a43a7d0" providerId="ADAL" clId="{05C5A87E-346E-43B9-A04D-1EB46BE80768}" dt="2021-06-08T19:01:44.050" v="52" actId="2696"/>
          <pc:sldLayoutMkLst>
            <pc:docMk/>
            <pc:sldMasterMk cId="3654101107" sldId="2147483885"/>
            <pc:sldLayoutMk cId="1960099847" sldId="2147483887"/>
          </pc:sldLayoutMkLst>
        </pc:sldLayoutChg>
        <pc:sldLayoutChg chg="del">
          <pc:chgData name="Reynald Dupuis" userId="b94e2462-44a2-47d2-b579-fd211a43a7d0" providerId="ADAL" clId="{05C5A87E-346E-43B9-A04D-1EB46BE80768}" dt="2021-06-08T19:01:44.052" v="53" actId="2696"/>
          <pc:sldLayoutMkLst>
            <pc:docMk/>
            <pc:sldMasterMk cId="3654101107" sldId="2147483885"/>
            <pc:sldLayoutMk cId="3254808711" sldId="2147483888"/>
          </pc:sldLayoutMkLst>
        </pc:sldLayoutChg>
        <pc:sldLayoutChg chg="del">
          <pc:chgData name="Reynald Dupuis" userId="b94e2462-44a2-47d2-b579-fd211a43a7d0" providerId="ADAL" clId="{05C5A87E-346E-43B9-A04D-1EB46BE80768}" dt="2021-06-08T19:01:44.096" v="54" actId="2696"/>
          <pc:sldLayoutMkLst>
            <pc:docMk/>
            <pc:sldMasterMk cId="3654101107" sldId="2147483885"/>
            <pc:sldLayoutMk cId="1390360557" sldId="2147483889"/>
          </pc:sldLayoutMkLst>
        </pc:sldLayoutChg>
        <pc:sldLayoutChg chg="del">
          <pc:chgData name="Reynald Dupuis" userId="b94e2462-44a2-47d2-b579-fd211a43a7d0" providerId="ADAL" clId="{05C5A87E-346E-43B9-A04D-1EB46BE80768}" dt="2021-06-08T19:01:44.125" v="55" actId="2696"/>
          <pc:sldLayoutMkLst>
            <pc:docMk/>
            <pc:sldMasterMk cId="3654101107" sldId="2147483885"/>
            <pc:sldLayoutMk cId="1697838822" sldId="2147483890"/>
          </pc:sldLayoutMkLst>
        </pc:sldLayoutChg>
        <pc:sldLayoutChg chg="del">
          <pc:chgData name="Reynald Dupuis" userId="b94e2462-44a2-47d2-b579-fd211a43a7d0" providerId="ADAL" clId="{05C5A87E-346E-43B9-A04D-1EB46BE80768}" dt="2021-06-08T19:01:44.131" v="56" actId="2696"/>
          <pc:sldLayoutMkLst>
            <pc:docMk/>
            <pc:sldMasterMk cId="3654101107" sldId="2147483885"/>
            <pc:sldLayoutMk cId="961204338" sldId="2147483891"/>
          </pc:sldLayoutMkLst>
        </pc:sldLayoutChg>
        <pc:sldLayoutChg chg="del">
          <pc:chgData name="Reynald Dupuis" userId="b94e2462-44a2-47d2-b579-fd211a43a7d0" providerId="ADAL" clId="{05C5A87E-346E-43B9-A04D-1EB46BE80768}" dt="2021-06-08T19:01:44.149" v="57" actId="2696"/>
          <pc:sldLayoutMkLst>
            <pc:docMk/>
            <pc:sldMasterMk cId="3654101107" sldId="2147483885"/>
            <pc:sldLayoutMk cId="1149510288" sldId="2147483892"/>
          </pc:sldLayoutMkLst>
        </pc:sldLayoutChg>
        <pc:sldLayoutChg chg="del">
          <pc:chgData name="Reynald Dupuis" userId="b94e2462-44a2-47d2-b579-fd211a43a7d0" providerId="ADAL" clId="{05C5A87E-346E-43B9-A04D-1EB46BE80768}" dt="2021-06-08T19:01:44.151" v="58" actId="2696"/>
          <pc:sldLayoutMkLst>
            <pc:docMk/>
            <pc:sldMasterMk cId="3654101107" sldId="2147483885"/>
            <pc:sldLayoutMk cId="2394596157" sldId="214748389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F618-F171-EA4D-97F7-94E155A23A73}" type="datetimeFigureOut">
              <a:rPr lang="en-US" smtClean="0"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5CDFB-DBE9-7947-8154-514FE3F965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534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6125E-AAC7-0C4E-8DD1-34C02A4632F4}" type="datetimeFigureOut">
              <a:rPr lang="en-US" smtClean="0"/>
              <a:t>6/8/2021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45419-39F4-9F46-878F-CA5226409A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635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visolutions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viavisolutions.com/" TargetMode="Externa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C9F79E-D8EE-4298-A174-2D9218B1D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3780"/>
            <a:ext cx="9140220" cy="51686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1AFA06F-B947-4E6D-BDDC-6843B00B7F6E}"/>
              </a:ext>
            </a:extLst>
          </p:cNvPr>
          <p:cNvSpPr/>
          <p:nvPr userDrawn="1"/>
        </p:nvSpPr>
        <p:spPr>
          <a:xfrm>
            <a:off x="0" y="-34939"/>
            <a:ext cx="9144000" cy="5175981"/>
          </a:xfrm>
          <a:prstGeom prst="rect">
            <a:avLst/>
          </a:prstGeom>
          <a:gradFill>
            <a:gsLst>
              <a:gs pos="56000">
                <a:srgbClr val="0040A6">
                  <a:alpha val="50000"/>
                </a:srgbClr>
              </a:gs>
              <a:gs pos="99000">
                <a:schemeClr val="accent1">
                  <a:alpha val="50000"/>
                </a:schemeClr>
              </a:gs>
              <a:gs pos="0">
                <a:srgbClr val="00A9E0">
                  <a:alpha val="50000"/>
                </a:srgb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6EB69BC-FD4B-4B78-8A59-203C0C83B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164" t="63079" r="25030"/>
          <a:stretch/>
        </p:blipFill>
        <p:spPr>
          <a:xfrm>
            <a:off x="6326956" y="-31303"/>
            <a:ext cx="2823698" cy="3298355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4B6D31BF-44D0-4135-A002-A99E698233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16643" y="514206"/>
            <a:ext cx="1301326" cy="529847"/>
          </a:xfrm>
          <a:prstGeom prst="rect">
            <a:avLst/>
          </a:pr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32A4CAF4-99A5-4173-BBC9-F61D14226ECE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0" y="-33778"/>
            <a:ext cx="7316955" cy="5175978"/>
          </a:xfrm>
          <a:custGeom>
            <a:avLst/>
            <a:gdLst>
              <a:gd name="connsiteX0" fmla="*/ 0 w 7271043"/>
              <a:gd name="connsiteY0" fmla="*/ 0 h 5143500"/>
              <a:gd name="connsiteX1" fmla="*/ 7271043 w 7271043"/>
              <a:gd name="connsiteY1" fmla="*/ 0 h 5143500"/>
              <a:gd name="connsiteX2" fmla="*/ 6938986 w 7271043"/>
              <a:gd name="connsiteY2" fmla="*/ 580910 h 5143500"/>
              <a:gd name="connsiteX3" fmla="*/ 4592150 w 7271043"/>
              <a:gd name="connsiteY3" fmla="*/ 4686514 h 5143500"/>
              <a:gd name="connsiteX4" fmla="*/ 4330929 w 7271043"/>
              <a:gd name="connsiteY4" fmla="*/ 5143500 h 5143500"/>
              <a:gd name="connsiteX5" fmla="*/ 0 w 7271043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1043" h="5143500">
                <a:moveTo>
                  <a:pt x="0" y="0"/>
                </a:moveTo>
                <a:lnTo>
                  <a:pt x="7271043" y="0"/>
                </a:lnTo>
                <a:lnTo>
                  <a:pt x="6938986" y="580910"/>
                </a:lnTo>
                <a:cubicBezTo>
                  <a:pt x="6041285" y="2151366"/>
                  <a:pt x="5264430" y="3510414"/>
                  <a:pt x="4592150" y="4686514"/>
                </a:cubicBezTo>
                <a:lnTo>
                  <a:pt x="4330929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40000">
                <a:srgbClr val="0040A6">
                  <a:alpha val="45000"/>
                </a:srgbClr>
              </a:gs>
              <a:gs pos="0">
                <a:schemeClr val="accent1">
                  <a:alpha val="65000"/>
                </a:schemeClr>
              </a:gs>
              <a:gs pos="100000">
                <a:srgbClr val="00A9E0">
                  <a:alpha val="45000"/>
                </a:srgb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964CC29-DE72-4D01-8471-B01E06A51F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0000"/>
          </a:blip>
          <a:srcRect/>
          <a:stretch/>
        </p:blipFill>
        <p:spPr>
          <a:xfrm>
            <a:off x="10434" y="1992942"/>
            <a:ext cx="9140220" cy="31419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C163D91-C08F-4D05-9226-049E6269B5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1687" y="2539960"/>
            <a:ext cx="4105572" cy="2990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buFontTx/>
              <a:buNone/>
              <a:defRPr lang="en-GB" sz="1600" b="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GB" dirty="0"/>
              <a:t>Subtitle Goes Here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05F9C4-0F86-4842-9705-380450A35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687" y="1231276"/>
            <a:ext cx="4112226" cy="1375424"/>
          </a:xfrm>
        </p:spPr>
        <p:txBody>
          <a:bodyPr anchor="b"/>
          <a:lstStyle>
            <a:lvl1pPr>
              <a:lnSpc>
                <a:spcPts val="3600"/>
              </a:lnSpc>
              <a:buFontTx/>
              <a:buNone/>
              <a:defRPr sz="3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F47B2C7-7FFC-4ED6-8957-302AD48F3578}"/>
              </a:ext>
            </a:extLst>
          </p:cNvPr>
          <p:cNvSpPr/>
          <p:nvPr userDrawn="1"/>
        </p:nvSpPr>
        <p:spPr>
          <a:xfrm>
            <a:off x="0" y="2198637"/>
            <a:ext cx="1681367" cy="2924841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DF71BC5F-F1E1-4BF2-B2BD-FE651E2FD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1687" y="3672909"/>
            <a:ext cx="4102504" cy="2881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buFontTx/>
              <a:buNone/>
              <a:defRPr lang="en-GB" sz="1200" b="0" dirty="0" smtClean="0">
                <a:solidFill>
                  <a:srgbClr val="DBDBDB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GB"/>
              <a:t>Date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BF91065-BC8F-4DE9-A5E1-DA019F91A0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1687" y="3200726"/>
            <a:ext cx="4102504" cy="2881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buFontTx/>
              <a:buNone/>
              <a:defRPr lang="en-US" sz="1200" b="0" dirty="0">
                <a:solidFill>
                  <a:srgbClr val="DBDBDB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ADA1462B-9CCB-44C0-8A76-D718C8252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687" y="3440723"/>
            <a:ext cx="4102504" cy="28813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>
              <a:buFontTx/>
              <a:buNone/>
              <a:defRPr lang="en-GB" sz="1200" b="0" dirty="0" smtClean="0">
                <a:solidFill>
                  <a:srgbClr val="DBDBDB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GB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153119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3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C9F79E-D8EE-4298-A174-2D9218B1D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3780"/>
            <a:ext cx="9140220" cy="51686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1AFA06F-B947-4E6D-BDDC-6843B00B7F6E}"/>
              </a:ext>
            </a:extLst>
          </p:cNvPr>
          <p:cNvSpPr/>
          <p:nvPr userDrawn="1"/>
        </p:nvSpPr>
        <p:spPr>
          <a:xfrm>
            <a:off x="0" y="-34939"/>
            <a:ext cx="9144000" cy="5175981"/>
          </a:xfrm>
          <a:prstGeom prst="rect">
            <a:avLst/>
          </a:prstGeom>
          <a:gradFill>
            <a:gsLst>
              <a:gs pos="56000">
                <a:srgbClr val="0040A6">
                  <a:alpha val="50000"/>
                </a:srgbClr>
              </a:gs>
              <a:gs pos="99000">
                <a:schemeClr val="accent1">
                  <a:alpha val="50000"/>
                </a:schemeClr>
              </a:gs>
              <a:gs pos="0">
                <a:srgbClr val="00A9E0">
                  <a:alpha val="50000"/>
                </a:srgb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32A4CAF4-99A5-4173-BBC9-F61D14226ECE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0" y="-33778"/>
            <a:ext cx="7316955" cy="5175978"/>
          </a:xfrm>
          <a:custGeom>
            <a:avLst/>
            <a:gdLst>
              <a:gd name="connsiteX0" fmla="*/ 0 w 7271043"/>
              <a:gd name="connsiteY0" fmla="*/ 0 h 5143500"/>
              <a:gd name="connsiteX1" fmla="*/ 7271043 w 7271043"/>
              <a:gd name="connsiteY1" fmla="*/ 0 h 5143500"/>
              <a:gd name="connsiteX2" fmla="*/ 6938986 w 7271043"/>
              <a:gd name="connsiteY2" fmla="*/ 580910 h 5143500"/>
              <a:gd name="connsiteX3" fmla="*/ 4592150 w 7271043"/>
              <a:gd name="connsiteY3" fmla="*/ 4686514 h 5143500"/>
              <a:gd name="connsiteX4" fmla="*/ 4330929 w 7271043"/>
              <a:gd name="connsiteY4" fmla="*/ 5143500 h 5143500"/>
              <a:gd name="connsiteX5" fmla="*/ 0 w 7271043"/>
              <a:gd name="connsiteY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1043" h="5143500">
                <a:moveTo>
                  <a:pt x="0" y="0"/>
                </a:moveTo>
                <a:lnTo>
                  <a:pt x="7271043" y="0"/>
                </a:lnTo>
                <a:lnTo>
                  <a:pt x="6938986" y="580910"/>
                </a:lnTo>
                <a:cubicBezTo>
                  <a:pt x="6041285" y="2151366"/>
                  <a:pt x="5264430" y="3510414"/>
                  <a:pt x="4592150" y="4686514"/>
                </a:cubicBezTo>
                <a:lnTo>
                  <a:pt x="4330929" y="5143500"/>
                </a:lnTo>
                <a:lnTo>
                  <a:pt x="0" y="5143500"/>
                </a:lnTo>
                <a:close/>
              </a:path>
            </a:pathLst>
          </a:custGeom>
          <a:gradFill>
            <a:gsLst>
              <a:gs pos="40000">
                <a:srgbClr val="0040A6">
                  <a:alpha val="45000"/>
                </a:srgbClr>
              </a:gs>
              <a:gs pos="0">
                <a:schemeClr val="accent1">
                  <a:alpha val="65000"/>
                </a:schemeClr>
              </a:gs>
              <a:gs pos="100000">
                <a:srgbClr val="00A9E0">
                  <a:alpha val="45000"/>
                </a:srgb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705F9C4-0F86-4842-9705-380450A35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687" y="1885376"/>
            <a:ext cx="4112226" cy="1375424"/>
          </a:xfrm>
        </p:spPr>
        <p:txBody>
          <a:bodyPr anchor="ctr" anchorCtr="0"/>
          <a:lstStyle>
            <a:lvl1pPr>
              <a:lnSpc>
                <a:spcPts val="3600"/>
              </a:lnSpc>
              <a:buFontTx/>
              <a:buNone/>
              <a:defRPr sz="3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F47B2C7-7FFC-4ED6-8957-302AD48F3578}"/>
              </a:ext>
            </a:extLst>
          </p:cNvPr>
          <p:cNvSpPr/>
          <p:nvPr userDrawn="1"/>
        </p:nvSpPr>
        <p:spPr>
          <a:xfrm>
            <a:off x="0" y="2218659"/>
            <a:ext cx="1681367" cy="2924841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6B863-D0FC-4692-81C8-73DCF7D33419}"/>
              </a:ext>
            </a:extLst>
          </p:cNvPr>
          <p:cNvSpPr txBox="1"/>
          <p:nvPr userDrawn="1"/>
        </p:nvSpPr>
        <p:spPr>
          <a:xfrm>
            <a:off x="8285228" y="4854582"/>
            <a:ext cx="515877" cy="207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algn="r">
              <a:defRPr sz="1200">
                <a:solidFill>
                  <a:srgbClr val="3D0064"/>
                </a:solidFill>
              </a:defRPr>
            </a:lvl1pPr>
          </a:lstStyle>
          <a:p>
            <a:pPr lvl="0"/>
            <a:fld id="{510F167E-D98C-DA4B-8A87-8A99C0A00B88}" type="slidenum">
              <a:rPr lang="en-US" sz="800" smtClean="0">
                <a:solidFill>
                  <a:schemeClr val="bg1"/>
                </a:solidFill>
              </a:rPr>
              <a:pPr lvl="0"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9B8D098-15D3-417F-86BF-9FDAD5188475}"/>
              </a:ext>
            </a:extLst>
          </p:cNvPr>
          <p:cNvSpPr txBox="1">
            <a:spLocks/>
          </p:cNvSpPr>
          <p:nvPr userDrawn="1"/>
        </p:nvSpPr>
        <p:spPr>
          <a:xfrm>
            <a:off x="5575946" y="4821139"/>
            <a:ext cx="2995697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</a:rPr>
              <a:t>© 2020 VIAVI Solutions Inc.</a:t>
            </a: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id="{2A8E3A3B-793F-4167-97FA-DF49576D66AE}"/>
              </a:ext>
            </a:extLst>
          </p:cNvPr>
          <p:cNvSpPr txBox="1"/>
          <p:nvPr userDrawn="1"/>
        </p:nvSpPr>
        <p:spPr>
          <a:xfrm>
            <a:off x="2443681" y="4850735"/>
            <a:ext cx="4249271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viavisolutions.com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DB1DA7-2CF9-40B8-8345-4CB8FFD1D500}"/>
              </a:ext>
            </a:extLst>
          </p:cNvPr>
          <p:cNvGrpSpPr/>
          <p:nvPr userDrawn="1"/>
        </p:nvGrpSpPr>
        <p:grpSpPr>
          <a:xfrm>
            <a:off x="332929" y="4857750"/>
            <a:ext cx="636744" cy="128261"/>
            <a:chOff x="3236885" y="2352722"/>
            <a:chExt cx="5714550" cy="1151095"/>
          </a:xfrm>
          <a:solidFill>
            <a:schemeClr val="bg1"/>
          </a:solidFill>
        </p:grpSpPr>
        <p:sp>
          <p:nvSpPr>
            <p:cNvPr id="30" name="Freeform: Shape 192">
              <a:extLst>
                <a:ext uri="{FF2B5EF4-FFF2-40B4-BE49-F238E27FC236}">
                  <a16:creationId xmlns:a16="http://schemas.microsoft.com/office/drawing/2014/main" id="{0796D751-AC31-4E77-80CF-D71941E70EB4}"/>
                </a:ext>
              </a:extLst>
            </p:cNvPr>
            <p:cNvSpPr/>
            <p:nvPr/>
          </p:nvSpPr>
          <p:spPr>
            <a:xfrm>
              <a:off x="3236885" y="2368676"/>
              <a:ext cx="851688" cy="1135141"/>
            </a:xfrm>
            <a:custGeom>
              <a:avLst/>
              <a:gdLst>
                <a:gd name="connsiteX0" fmla="*/ 847276 w 851688"/>
                <a:gd name="connsiteY0" fmla="*/ 779145 h 1135141"/>
                <a:gd name="connsiteX1" fmla="*/ 406268 w 851688"/>
                <a:gd name="connsiteY1" fmla="*/ 15240 h 1135141"/>
                <a:gd name="connsiteX2" fmla="*/ 380551 w 851688"/>
                <a:gd name="connsiteY2" fmla="*/ 0 h 1135141"/>
                <a:gd name="connsiteX3" fmla="*/ 16696 w 851688"/>
                <a:gd name="connsiteY3" fmla="*/ 0 h 1135141"/>
                <a:gd name="connsiteX4" fmla="*/ 3361 w 851688"/>
                <a:gd name="connsiteY4" fmla="*/ 23812 h 1135141"/>
                <a:gd name="connsiteX5" fmla="*/ 639631 w 851688"/>
                <a:gd name="connsiteY5" fmla="*/ 1125855 h 1135141"/>
                <a:gd name="connsiteX6" fmla="*/ 665348 w 851688"/>
                <a:gd name="connsiteY6" fmla="*/ 1125855 h 1135141"/>
                <a:gd name="connsiteX7" fmla="*/ 848228 w 851688"/>
                <a:gd name="connsiteY7" fmla="*/ 808673 h 1135141"/>
                <a:gd name="connsiteX8" fmla="*/ 847276 w 851688"/>
                <a:gd name="connsiteY8" fmla="*/ 779145 h 113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688" h="1135141">
                  <a:moveTo>
                    <a:pt x="847276" y="779145"/>
                  </a:moveTo>
                  <a:lnTo>
                    <a:pt x="406268" y="15240"/>
                  </a:lnTo>
                  <a:cubicBezTo>
                    <a:pt x="401506" y="6668"/>
                    <a:pt x="391028" y="0"/>
                    <a:pt x="380551" y="0"/>
                  </a:cubicBezTo>
                  <a:lnTo>
                    <a:pt x="16696" y="0"/>
                  </a:lnTo>
                  <a:cubicBezTo>
                    <a:pt x="1456" y="0"/>
                    <a:pt x="-4259" y="10478"/>
                    <a:pt x="3361" y="23812"/>
                  </a:cubicBezTo>
                  <a:lnTo>
                    <a:pt x="639631" y="1125855"/>
                  </a:lnTo>
                  <a:cubicBezTo>
                    <a:pt x="646298" y="1138238"/>
                    <a:pt x="657728" y="1138238"/>
                    <a:pt x="665348" y="1125855"/>
                  </a:cubicBezTo>
                  <a:lnTo>
                    <a:pt x="848228" y="808673"/>
                  </a:lnTo>
                  <a:cubicBezTo>
                    <a:pt x="852991" y="799148"/>
                    <a:pt x="852991" y="787718"/>
                    <a:pt x="847276" y="77914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1" name="Freeform: Shape 193">
              <a:extLst>
                <a:ext uri="{FF2B5EF4-FFF2-40B4-BE49-F238E27FC236}">
                  <a16:creationId xmlns:a16="http://schemas.microsoft.com/office/drawing/2014/main" id="{51E9B22A-6265-499F-A344-960F6BAE4025}"/>
                </a:ext>
              </a:extLst>
            </p:cNvPr>
            <p:cNvSpPr/>
            <p:nvPr/>
          </p:nvSpPr>
          <p:spPr>
            <a:xfrm>
              <a:off x="4081303" y="2368676"/>
              <a:ext cx="347662" cy="347662"/>
            </a:xfrm>
            <a:custGeom>
              <a:avLst/>
              <a:gdLst>
                <a:gd name="connsiteX0" fmla="*/ 18098 w 347662"/>
                <a:gd name="connsiteY0" fmla="*/ 0 h 347662"/>
                <a:gd name="connsiteX1" fmla="*/ 0 w 347662"/>
                <a:gd name="connsiteY1" fmla="*/ 18098 h 347662"/>
                <a:gd name="connsiteX2" fmla="*/ 0 w 347662"/>
                <a:gd name="connsiteY2" fmla="*/ 329565 h 347662"/>
                <a:gd name="connsiteX3" fmla="*/ 18098 w 347662"/>
                <a:gd name="connsiteY3" fmla="*/ 347663 h 347662"/>
                <a:gd name="connsiteX4" fmla="*/ 329565 w 347662"/>
                <a:gd name="connsiteY4" fmla="*/ 347663 h 347662"/>
                <a:gd name="connsiteX5" fmla="*/ 347663 w 347662"/>
                <a:gd name="connsiteY5" fmla="*/ 329565 h 347662"/>
                <a:gd name="connsiteX6" fmla="*/ 347663 w 347662"/>
                <a:gd name="connsiteY6" fmla="*/ 18098 h 347662"/>
                <a:gd name="connsiteX7" fmla="*/ 329565 w 347662"/>
                <a:gd name="connsiteY7" fmla="*/ 0 h 347662"/>
                <a:gd name="connsiteX8" fmla="*/ 18098 w 347662"/>
                <a:gd name="connsiteY8" fmla="*/ 0 h 34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662" h="347662">
                  <a:moveTo>
                    <a:pt x="18098" y="0"/>
                  </a:moveTo>
                  <a:cubicBezTo>
                    <a:pt x="8573" y="0"/>
                    <a:pt x="0" y="7620"/>
                    <a:pt x="0" y="18098"/>
                  </a:cubicBezTo>
                  <a:lnTo>
                    <a:pt x="0" y="329565"/>
                  </a:lnTo>
                  <a:cubicBezTo>
                    <a:pt x="0" y="339090"/>
                    <a:pt x="7620" y="347663"/>
                    <a:pt x="18098" y="347663"/>
                  </a:cubicBezTo>
                  <a:lnTo>
                    <a:pt x="329565" y="347663"/>
                  </a:lnTo>
                  <a:cubicBezTo>
                    <a:pt x="339090" y="347663"/>
                    <a:pt x="347663" y="340043"/>
                    <a:pt x="347663" y="329565"/>
                  </a:cubicBezTo>
                  <a:lnTo>
                    <a:pt x="347663" y="18098"/>
                  </a:lnTo>
                  <a:cubicBezTo>
                    <a:pt x="347663" y="8573"/>
                    <a:pt x="340042" y="0"/>
                    <a:pt x="329565" y="0"/>
                  </a:cubicBezTo>
                  <a:lnTo>
                    <a:pt x="180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2" name="Freeform: Shape 194">
              <a:extLst>
                <a:ext uri="{FF2B5EF4-FFF2-40B4-BE49-F238E27FC236}">
                  <a16:creationId xmlns:a16="http://schemas.microsoft.com/office/drawing/2014/main" id="{BE52EE5B-F227-4100-97C0-A0B48BDA9A52}"/>
                </a:ext>
              </a:extLst>
            </p:cNvPr>
            <p:cNvSpPr/>
            <p:nvPr/>
          </p:nvSpPr>
          <p:spPr>
            <a:xfrm>
              <a:off x="4889975" y="2368676"/>
              <a:ext cx="348614" cy="1119187"/>
            </a:xfrm>
            <a:custGeom>
              <a:avLst/>
              <a:gdLst>
                <a:gd name="connsiteX0" fmla="*/ 330517 w 348614"/>
                <a:gd name="connsiteY0" fmla="*/ 1119188 h 1119187"/>
                <a:gd name="connsiteX1" fmla="*/ 348615 w 348614"/>
                <a:gd name="connsiteY1" fmla="*/ 1101090 h 1119187"/>
                <a:gd name="connsiteX2" fmla="*/ 348615 w 348614"/>
                <a:gd name="connsiteY2" fmla="*/ 18098 h 1119187"/>
                <a:gd name="connsiteX3" fmla="*/ 330517 w 348614"/>
                <a:gd name="connsiteY3" fmla="*/ 0 h 1119187"/>
                <a:gd name="connsiteX4" fmla="*/ 18097 w 348614"/>
                <a:gd name="connsiteY4" fmla="*/ 0 h 1119187"/>
                <a:gd name="connsiteX5" fmla="*/ 0 w 348614"/>
                <a:gd name="connsiteY5" fmla="*/ 18098 h 1119187"/>
                <a:gd name="connsiteX6" fmla="*/ 0 w 348614"/>
                <a:gd name="connsiteY6" fmla="*/ 1101090 h 1119187"/>
                <a:gd name="connsiteX7" fmla="*/ 18097 w 348614"/>
                <a:gd name="connsiteY7" fmla="*/ 1119188 h 1119187"/>
                <a:gd name="connsiteX8" fmla="*/ 330517 w 348614"/>
                <a:gd name="connsiteY8" fmla="*/ 1119188 h 1119187"/>
                <a:gd name="connsiteX9" fmla="*/ 330517 w 348614"/>
                <a:gd name="connsiteY9" fmla="*/ 1119188 h 111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8614" h="1119187">
                  <a:moveTo>
                    <a:pt x="330517" y="1119188"/>
                  </a:moveTo>
                  <a:cubicBezTo>
                    <a:pt x="340042" y="1119188"/>
                    <a:pt x="348615" y="1111568"/>
                    <a:pt x="348615" y="1101090"/>
                  </a:cubicBezTo>
                  <a:lnTo>
                    <a:pt x="348615" y="18098"/>
                  </a:lnTo>
                  <a:cubicBezTo>
                    <a:pt x="348615" y="8573"/>
                    <a:pt x="340995" y="0"/>
                    <a:pt x="330517" y="0"/>
                  </a:cubicBezTo>
                  <a:lnTo>
                    <a:pt x="18097" y="0"/>
                  </a:lnTo>
                  <a:cubicBezTo>
                    <a:pt x="8572" y="0"/>
                    <a:pt x="0" y="7620"/>
                    <a:pt x="0" y="18098"/>
                  </a:cubicBezTo>
                  <a:lnTo>
                    <a:pt x="0" y="1101090"/>
                  </a:lnTo>
                  <a:cubicBezTo>
                    <a:pt x="0" y="1110615"/>
                    <a:pt x="7620" y="1119188"/>
                    <a:pt x="18097" y="1119188"/>
                  </a:cubicBezTo>
                  <a:lnTo>
                    <a:pt x="330517" y="1119188"/>
                  </a:lnTo>
                  <a:lnTo>
                    <a:pt x="330517" y="11191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3" name="Freeform: Shape 195">
              <a:extLst>
                <a:ext uri="{FF2B5EF4-FFF2-40B4-BE49-F238E27FC236}">
                  <a16:creationId xmlns:a16="http://schemas.microsoft.com/office/drawing/2014/main" id="{E57BA262-5B84-452A-8396-B289227E4F98}"/>
                </a:ext>
              </a:extLst>
            </p:cNvPr>
            <p:cNvSpPr/>
            <p:nvPr/>
          </p:nvSpPr>
          <p:spPr>
            <a:xfrm>
              <a:off x="6949730" y="2368676"/>
              <a:ext cx="851688" cy="1135141"/>
            </a:xfrm>
            <a:custGeom>
              <a:avLst/>
              <a:gdLst>
                <a:gd name="connsiteX0" fmla="*/ 847276 w 851688"/>
                <a:gd name="connsiteY0" fmla="*/ 779145 h 1135141"/>
                <a:gd name="connsiteX1" fmla="*/ 406268 w 851688"/>
                <a:gd name="connsiteY1" fmla="*/ 15240 h 1135141"/>
                <a:gd name="connsiteX2" fmla="*/ 380551 w 851688"/>
                <a:gd name="connsiteY2" fmla="*/ 0 h 1135141"/>
                <a:gd name="connsiteX3" fmla="*/ 16695 w 851688"/>
                <a:gd name="connsiteY3" fmla="*/ 0 h 1135141"/>
                <a:gd name="connsiteX4" fmla="*/ 3360 w 851688"/>
                <a:gd name="connsiteY4" fmla="*/ 23812 h 1135141"/>
                <a:gd name="connsiteX5" fmla="*/ 639631 w 851688"/>
                <a:gd name="connsiteY5" fmla="*/ 1125855 h 1135141"/>
                <a:gd name="connsiteX6" fmla="*/ 665348 w 851688"/>
                <a:gd name="connsiteY6" fmla="*/ 1125855 h 1135141"/>
                <a:gd name="connsiteX7" fmla="*/ 848228 w 851688"/>
                <a:gd name="connsiteY7" fmla="*/ 808673 h 1135141"/>
                <a:gd name="connsiteX8" fmla="*/ 847276 w 851688"/>
                <a:gd name="connsiteY8" fmla="*/ 779145 h 113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688" h="1135141">
                  <a:moveTo>
                    <a:pt x="847276" y="779145"/>
                  </a:moveTo>
                  <a:lnTo>
                    <a:pt x="406268" y="15240"/>
                  </a:lnTo>
                  <a:cubicBezTo>
                    <a:pt x="401506" y="6668"/>
                    <a:pt x="391028" y="0"/>
                    <a:pt x="380551" y="0"/>
                  </a:cubicBezTo>
                  <a:lnTo>
                    <a:pt x="16695" y="0"/>
                  </a:lnTo>
                  <a:cubicBezTo>
                    <a:pt x="1456" y="0"/>
                    <a:pt x="-4259" y="10478"/>
                    <a:pt x="3360" y="23812"/>
                  </a:cubicBezTo>
                  <a:lnTo>
                    <a:pt x="639631" y="1125855"/>
                  </a:lnTo>
                  <a:cubicBezTo>
                    <a:pt x="646298" y="1138238"/>
                    <a:pt x="657728" y="1138238"/>
                    <a:pt x="665348" y="1125855"/>
                  </a:cubicBezTo>
                  <a:lnTo>
                    <a:pt x="848228" y="808673"/>
                  </a:lnTo>
                  <a:cubicBezTo>
                    <a:pt x="852991" y="799148"/>
                    <a:pt x="852991" y="787718"/>
                    <a:pt x="847276" y="77914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4" name="Freeform: Shape 196">
              <a:extLst>
                <a:ext uri="{FF2B5EF4-FFF2-40B4-BE49-F238E27FC236}">
                  <a16:creationId xmlns:a16="http://schemas.microsoft.com/office/drawing/2014/main" id="{8D8E2C72-9DBD-4B42-905C-801E89CDAB90}"/>
                </a:ext>
              </a:extLst>
            </p:cNvPr>
            <p:cNvSpPr/>
            <p:nvPr/>
          </p:nvSpPr>
          <p:spPr>
            <a:xfrm>
              <a:off x="7794148" y="2368676"/>
              <a:ext cx="347662" cy="347662"/>
            </a:xfrm>
            <a:custGeom>
              <a:avLst/>
              <a:gdLst>
                <a:gd name="connsiteX0" fmla="*/ 18097 w 347662"/>
                <a:gd name="connsiteY0" fmla="*/ 0 h 347662"/>
                <a:gd name="connsiteX1" fmla="*/ 0 w 347662"/>
                <a:gd name="connsiteY1" fmla="*/ 18098 h 347662"/>
                <a:gd name="connsiteX2" fmla="*/ 0 w 347662"/>
                <a:gd name="connsiteY2" fmla="*/ 329565 h 347662"/>
                <a:gd name="connsiteX3" fmla="*/ 18097 w 347662"/>
                <a:gd name="connsiteY3" fmla="*/ 347663 h 347662"/>
                <a:gd name="connsiteX4" fmla="*/ 329565 w 347662"/>
                <a:gd name="connsiteY4" fmla="*/ 347663 h 347662"/>
                <a:gd name="connsiteX5" fmla="*/ 347663 w 347662"/>
                <a:gd name="connsiteY5" fmla="*/ 329565 h 347662"/>
                <a:gd name="connsiteX6" fmla="*/ 347663 w 347662"/>
                <a:gd name="connsiteY6" fmla="*/ 18098 h 347662"/>
                <a:gd name="connsiteX7" fmla="*/ 329565 w 347662"/>
                <a:gd name="connsiteY7" fmla="*/ 0 h 347662"/>
                <a:gd name="connsiteX8" fmla="*/ 18097 w 347662"/>
                <a:gd name="connsiteY8" fmla="*/ 0 h 34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662" h="347662">
                  <a:moveTo>
                    <a:pt x="18097" y="0"/>
                  </a:moveTo>
                  <a:cubicBezTo>
                    <a:pt x="8572" y="0"/>
                    <a:pt x="0" y="7620"/>
                    <a:pt x="0" y="18098"/>
                  </a:cubicBezTo>
                  <a:lnTo>
                    <a:pt x="0" y="329565"/>
                  </a:lnTo>
                  <a:cubicBezTo>
                    <a:pt x="0" y="339090"/>
                    <a:pt x="7620" y="347663"/>
                    <a:pt x="18097" y="347663"/>
                  </a:cubicBezTo>
                  <a:lnTo>
                    <a:pt x="329565" y="347663"/>
                  </a:lnTo>
                  <a:cubicBezTo>
                    <a:pt x="339090" y="347663"/>
                    <a:pt x="347663" y="340043"/>
                    <a:pt x="347663" y="329565"/>
                  </a:cubicBezTo>
                  <a:lnTo>
                    <a:pt x="347663" y="18098"/>
                  </a:lnTo>
                  <a:cubicBezTo>
                    <a:pt x="347663" y="8573"/>
                    <a:pt x="340043" y="0"/>
                    <a:pt x="329565" y="0"/>
                  </a:cubicBezTo>
                  <a:lnTo>
                    <a:pt x="1809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5" name="Freeform: Shape 197">
              <a:extLst>
                <a:ext uri="{FF2B5EF4-FFF2-40B4-BE49-F238E27FC236}">
                  <a16:creationId xmlns:a16="http://schemas.microsoft.com/office/drawing/2014/main" id="{9344668B-90F2-41A5-8CF9-E2C8A269BE23}"/>
                </a:ext>
              </a:extLst>
            </p:cNvPr>
            <p:cNvSpPr/>
            <p:nvPr/>
          </p:nvSpPr>
          <p:spPr>
            <a:xfrm>
              <a:off x="8603773" y="2368676"/>
              <a:ext cx="347662" cy="1119187"/>
            </a:xfrm>
            <a:custGeom>
              <a:avLst/>
              <a:gdLst>
                <a:gd name="connsiteX0" fmla="*/ 329565 w 347662"/>
                <a:gd name="connsiteY0" fmla="*/ 1119188 h 1119187"/>
                <a:gd name="connsiteX1" fmla="*/ 347663 w 347662"/>
                <a:gd name="connsiteY1" fmla="*/ 1101090 h 1119187"/>
                <a:gd name="connsiteX2" fmla="*/ 347663 w 347662"/>
                <a:gd name="connsiteY2" fmla="*/ 18098 h 1119187"/>
                <a:gd name="connsiteX3" fmla="*/ 329565 w 347662"/>
                <a:gd name="connsiteY3" fmla="*/ 0 h 1119187"/>
                <a:gd name="connsiteX4" fmla="*/ 18097 w 347662"/>
                <a:gd name="connsiteY4" fmla="*/ 0 h 1119187"/>
                <a:gd name="connsiteX5" fmla="*/ 0 w 347662"/>
                <a:gd name="connsiteY5" fmla="*/ 18098 h 1119187"/>
                <a:gd name="connsiteX6" fmla="*/ 0 w 347662"/>
                <a:gd name="connsiteY6" fmla="*/ 1101090 h 1119187"/>
                <a:gd name="connsiteX7" fmla="*/ 18097 w 347662"/>
                <a:gd name="connsiteY7" fmla="*/ 1119188 h 1119187"/>
                <a:gd name="connsiteX8" fmla="*/ 329565 w 347662"/>
                <a:gd name="connsiteY8" fmla="*/ 1119188 h 1119187"/>
                <a:gd name="connsiteX9" fmla="*/ 329565 w 347662"/>
                <a:gd name="connsiteY9" fmla="*/ 1119188 h 111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662" h="1119187">
                  <a:moveTo>
                    <a:pt x="329565" y="1119188"/>
                  </a:moveTo>
                  <a:cubicBezTo>
                    <a:pt x="339090" y="1119188"/>
                    <a:pt x="347663" y="1111568"/>
                    <a:pt x="347663" y="1101090"/>
                  </a:cubicBezTo>
                  <a:lnTo>
                    <a:pt x="347663" y="18098"/>
                  </a:lnTo>
                  <a:cubicBezTo>
                    <a:pt x="347663" y="8573"/>
                    <a:pt x="340043" y="0"/>
                    <a:pt x="329565" y="0"/>
                  </a:cubicBezTo>
                  <a:lnTo>
                    <a:pt x="18097" y="0"/>
                  </a:lnTo>
                  <a:cubicBezTo>
                    <a:pt x="8572" y="0"/>
                    <a:pt x="0" y="7620"/>
                    <a:pt x="0" y="18098"/>
                  </a:cubicBezTo>
                  <a:lnTo>
                    <a:pt x="0" y="1101090"/>
                  </a:lnTo>
                  <a:cubicBezTo>
                    <a:pt x="0" y="1110615"/>
                    <a:pt x="7620" y="1119188"/>
                    <a:pt x="18097" y="1119188"/>
                  </a:cubicBezTo>
                  <a:lnTo>
                    <a:pt x="329565" y="1119188"/>
                  </a:lnTo>
                  <a:lnTo>
                    <a:pt x="329565" y="11191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" name="Freeform: Shape 198">
              <a:extLst>
                <a:ext uri="{FF2B5EF4-FFF2-40B4-BE49-F238E27FC236}">
                  <a16:creationId xmlns:a16="http://schemas.microsoft.com/office/drawing/2014/main" id="{6C29F063-BAC4-4211-AAEE-80B12B542011}"/>
                </a:ext>
              </a:extLst>
            </p:cNvPr>
            <p:cNvSpPr/>
            <p:nvPr/>
          </p:nvSpPr>
          <p:spPr>
            <a:xfrm>
              <a:off x="6039992" y="2352722"/>
              <a:ext cx="851688" cy="1135141"/>
            </a:xfrm>
            <a:custGeom>
              <a:avLst/>
              <a:gdLst>
                <a:gd name="connsiteX0" fmla="*/ 4413 w 851688"/>
                <a:gd name="connsiteY0" fmla="*/ 355997 h 1135141"/>
                <a:gd name="connsiteX1" fmla="*/ 445421 w 851688"/>
                <a:gd name="connsiteY1" fmla="*/ 1119902 h 1135141"/>
                <a:gd name="connsiteX2" fmla="*/ 471139 w 851688"/>
                <a:gd name="connsiteY2" fmla="*/ 1135142 h 1135141"/>
                <a:gd name="connsiteX3" fmla="*/ 834994 w 851688"/>
                <a:gd name="connsiteY3" fmla="*/ 1135142 h 1135141"/>
                <a:gd name="connsiteX4" fmla="*/ 848329 w 851688"/>
                <a:gd name="connsiteY4" fmla="*/ 1111329 h 1135141"/>
                <a:gd name="connsiteX5" fmla="*/ 212058 w 851688"/>
                <a:gd name="connsiteY5" fmla="*/ 9287 h 1135141"/>
                <a:gd name="connsiteX6" fmla="*/ 186341 w 851688"/>
                <a:gd name="connsiteY6" fmla="*/ 9287 h 1135141"/>
                <a:gd name="connsiteX7" fmla="*/ 3461 w 851688"/>
                <a:gd name="connsiteY7" fmla="*/ 326469 h 1135141"/>
                <a:gd name="connsiteX8" fmla="*/ 4413 w 851688"/>
                <a:gd name="connsiteY8" fmla="*/ 355997 h 113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1688" h="1135141">
                  <a:moveTo>
                    <a:pt x="4413" y="355997"/>
                  </a:moveTo>
                  <a:lnTo>
                    <a:pt x="445421" y="1119902"/>
                  </a:lnTo>
                  <a:cubicBezTo>
                    <a:pt x="450183" y="1128474"/>
                    <a:pt x="460661" y="1135142"/>
                    <a:pt x="471139" y="1135142"/>
                  </a:cubicBezTo>
                  <a:lnTo>
                    <a:pt x="834994" y="1135142"/>
                  </a:lnTo>
                  <a:cubicBezTo>
                    <a:pt x="850233" y="1135142"/>
                    <a:pt x="855948" y="1124664"/>
                    <a:pt x="848329" y="1111329"/>
                  </a:cubicBezTo>
                  <a:lnTo>
                    <a:pt x="212058" y="9287"/>
                  </a:lnTo>
                  <a:cubicBezTo>
                    <a:pt x="205391" y="-3096"/>
                    <a:pt x="193961" y="-3096"/>
                    <a:pt x="186341" y="9287"/>
                  </a:cubicBezTo>
                  <a:lnTo>
                    <a:pt x="3461" y="326469"/>
                  </a:lnTo>
                  <a:cubicBezTo>
                    <a:pt x="-1302" y="335042"/>
                    <a:pt x="-1302" y="346472"/>
                    <a:pt x="4413" y="35599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7" name="Freeform: Shape 199">
              <a:extLst>
                <a:ext uri="{FF2B5EF4-FFF2-40B4-BE49-F238E27FC236}">
                  <a16:creationId xmlns:a16="http://schemas.microsoft.com/office/drawing/2014/main" id="{4BEFBA28-8FFC-4DAB-BFD9-3EAB852CE9A5}"/>
                </a:ext>
              </a:extLst>
            </p:cNvPr>
            <p:cNvSpPr/>
            <p:nvPr/>
          </p:nvSpPr>
          <p:spPr>
            <a:xfrm>
              <a:off x="5699600" y="3139249"/>
              <a:ext cx="347662" cy="348614"/>
            </a:xfrm>
            <a:custGeom>
              <a:avLst/>
              <a:gdLst>
                <a:gd name="connsiteX0" fmla="*/ 329565 w 347662"/>
                <a:gd name="connsiteY0" fmla="*/ 348615 h 348614"/>
                <a:gd name="connsiteX1" fmla="*/ 347663 w 347662"/>
                <a:gd name="connsiteY1" fmla="*/ 330517 h 348614"/>
                <a:gd name="connsiteX2" fmla="*/ 347663 w 347662"/>
                <a:gd name="connsiteY2" fmla="*/ 18098 h 348614"/>
                <a:gd name="connsiteX3" fmla="*/ 329565 w 347662"/>
                <a:gd name="connsiteY3" fmla="*/ 0 h 348614"/>
                <a:gd name="connsiteX4" fmla="*/ 18098 w 347662"/>
                <a:gd name="connsiteY4" fmla="*/ 0 h 348614"/>
                <a:gd name="connsiteX5" fmla="*/ 0 w 347662"/>
                <a:gd name="connsiteY5" fmla="*/ 18098 h 348614"/>
                <a:gd name="connsiteX6" fmla="*/ 0 w 347662"/>
                <a:gd name="connsiteY6" fmla="*/ 329565 h 348614"/>
                <a:gd name="connsiteX7" fmla="*/ 18098 w 347662"/>
                <a:gd name="connsiteY7" fmla="*/ 347663 h 348614"/>
                <a:gd name="connsiteX8" fmla="*/ 329565 w 347662"/>
                <a:gd name="connsiteY8" fmla="*/ 347663 h 348614"/>
                <a:gd name="connsiteX9" fmla="*/ 329565 w 347662"/>
                <a:gd name="connsiteY9" fmla="*/ 348615 h 34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662" h="348614">
                  <a:moveTo>
                    <a:pt x="329565" y="348615"/>
                  </a:moveTo>
                  <a:cubicBezTo>
                    <a:pt x="339090" y="348615"/>
                    <a:pt x="347663" y="340995"/>
                    <a:pt x="347663" y="330517"/>
                  </a:cubicBezTo>
                  <a:lnTo>
                    <a:pt x="347663" y="18098"/>
                  </a:lnTo>
                  <a:cubicBezTo>
                    <a:pt x="347663" y="8573"/>
                    <a:pt x="340043" y="0"/>
                    <a:pt x="329565" y="0"/>
                  </a:cubicBezTo>
                  <a:lnTo>
                    <a:pt x="18098" y="0"/>
                  </a:lnTo>
                  <a:cubicBezTo>
                    <a:pt x="8573" y="0"/>
                    <a:pt x="0" y="7620"/>
                    <a:pt x="0" y="18098"/>
                  </a:cubicBezTo>
                  <a:lnTo>
                    <a:pt x="0" y="329565"/>
                  </a:lnTo>
                  <a:cubicBezTo>
                    <a:pt x="0" y="339090"/>
                    <a:pt x="7620" y="347663"/>
                    <a:pt x="18098" y="347663"/>
                  </a:cubicBezTo>
                  <a:lnTo>
                    <a:pt x="329565" y="347663"/>
                  </a:lnTo>
                  <a:lnTo>
                    <a:pt x="329565" y="348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38" name="Graphic 33">
            <a:extLst>
              <a:ext uri="{FF2B5EF4-FFF2-40B4-BE49-F238E27FC236}">
                <a16:creationId xmlns:a16="http://schemas.microsoft.com/office/drawing/2014/main" id="{3F3B6DAE-FF33-4D68-9A6B-8F65396D23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rcRect/>
          <a:stretch/>
        </p:blipFill>
        <p:spPr>
          <a:xfrm>
            <a:off x="3540" y="2932773"/>
            <a:ext cx="9144000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62320"/>
            <a:ext cx="8458200" cy="3520440"/>
          </a:xfrm>
          <a:prstGeom prst="rect">
            <a:avLst/>
          </a:prstGeom>
        </p:spPr>
        <p:txBody>
          <a:bodyPr/>
          <a:lstStyle>
            <a:lvl1pPr marL="171446" indent="-171446">
              <a:buClrTx/>
              <a:buSzPct val="80000"/>
              <a:buFont typeface="Arial" charset="0"/>
              <a:buChar char="•"/>
              <a:defRPr>
                <a:solidFill>
                  <a:schemeClr val="tx1"/>
                </a:solidFill>
              </a:defRPr>
            </a:lvl1pPr>
            <a:lvl2pPr marL="457189" indent="-165096">
              <a:buClrTx/>
              <a:buSzPct val="80000"/>
              <a:buFont typeface=".AppleSystemUIFont" charset="0"/>
              <a:buChar char="-"/>
              <a:defRPr>
                <a:solidFill>
                  <a:schemeClr val="tx1"/>
                </a:solidFill>
              </a:defRPr>
            </a:lvl2pPr>
            <a:lvl3pPr marL="741344" indent="-171446">
              <a:buClrTx/>
              <a:buSzPct val="80000"/>
              <a:buFont typeface="Arial" charset="0"/>
              <a:buChar char="•"/>
              <a:defRPr>
                <a:solidFill>
                  <a:schemeClr val="tx1"/>
                </a:solidFill>
              </a:defRPr>
            </a:lvl3pPr>
            <a:lvl4pPr marL="1031849" indent="-173034">
              <a:buClrTx/>
              <a:buSzPct val="80000"/>
              <a:buFont typeface=".AppleSystemUIFont" charset="0"/>
              <a:buChar char="-"/>
              <a:defRPr>
                <a:solidFill>
                  <a:schemeClr val="tx1"/>
                </a:solidFill>
              </a:defRPr>
            </a:lvl4pPr>
            <a:lvl5pPr marL="1316006" indent="-173034">
              <a:buClrTx/>
              <a:buSzPct val="80000"/>
              <a:buFont typeface="Arial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3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62320"/>
            <a:ext cx="8458200" cy="3520440"/>
          </a:xfrm>
          <a:prstGeom prst="rect">
            <a:avLst/>
          </a:prstGeom>
        </p:spPr>
        <p:txBody>
          <a:bodyPr/>
          <a:lstStyle>
            <a:lvl1pPr marL="171446" indent="-171446">
              <a:buClrTx/>
              <a:buSzPct val="80000"/>
              <a:buFont typeface="Arial" charset="0"/>
              <a:buChar char="•"/>
              <a:defRPr>
                <a:solidFill>
                  <a:schemeClr val="tx1"/>
                </a:solidFill>
              </a:defRPr>
            </a:lvl1pPr>
            <a:lvl2pPr marL="457189" indent="-165096">
              <a:buClrTx/>
              <a:buSzPct val="80000"/>
              <a:buFont typeface=".AppleSystemUIFont" charset="0"/>
              <a:buChar char="-"/>
              <a:defRPr>
                <a:solidFill>
                  <a:schemeClr val="tx1"/>
                </a:solidFill>
              </a:defRPr>
            </a:lvl2pPr>
            <a:lvl3pPr marL="741344" indent="-171446">
              <a:buClrTx/>
              <a:buSzPct val="80000"/>
              <a:buFont typeface="Arial" charset="0"/>
              <a:buChar char="•"/>
              <a:defRPr>
                <a:solidFill>
                  <a:schemeClr val="tx1"/>
                </a:solidFill>
              </a:defRPr>
            </a:lvl3pPr>
            <a:lvl4pPr marL="1031849" indent="-173034">
              <a:buClrTx/>
              <a:buSzPct val="80000"/>
              <a:buFont typeface=".AppleSystemUIFont" charset="0"/>
              <a:buChar char="-"/>
              <a:defRPr>
                <a:solidFill>
                  <a:schemeClr val="tx1"/>
                </a:solidFill>
              </a:defRPr>
            </a:lvl4pPr>
            <a:lvl5pPr marL="1316006" indent="-173034">
              <a:buClrTx/>
              <a:buSzPct val="80000"/>
              <a:buFont typeface="Arial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D543B5-37C7-4E16-B6E4-E0B9504811DC}"/>
              </a:ext>
            </a:extLst>
          </p:cNvPr>
          <p:cNvSpPr/>
          <p:nvPr userDrawn="1"/>
        </p:nvSpPr>
        <p:spPr>
          <a:xfrm>
            <a:off x="0" y="4598126"/>
            <a:ext cx="9144000" cy="545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724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596" y="964005"/>
            <a:ext cx="4069080" cy="352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71446" indent="-171446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1pPr>
            <a:lvl2pPr marL="457189" indent="-165096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2pPr>
            <a:lvl3pPr marL="741344" indent="-171446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3pPr>
            <a:lvl4pPr marL="1031849" indent="-173034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4pPr>
            <a:lvl5pPr marL="1316006" indent="-173034">
              <a:buClrTx/>
              <a:buFont typeface="Arial" charset="0"/>
              <a:buChar char="•"/>
              <a:defRPr lang="en-US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SzPct val="80000"/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lvl="1">
              <a:buClrTx/>
              <a:buSzPct val="80000"/>
              <a:buFont typeface=".AppleSystemUIFont" charset="0"/>
              <a:buChar char="-"/>
            </a:pPr>
            <a:r>
              <a:rPr lang="en-US" dirty="0"/>
              <a:t>Second level</a:t>
            </a:r>
          </a:p>
          <a:p>
            <a:pPr lvl="2">
              <a:buClrTx/>
              <a:buSzPct val="80000"/>
              <a:buFont typeface="Arial" charset="0"/>
              <a:buChar char="•"/>
            </a:pPr>
            <a:r>
              <a:rPr lang="en-US" dirty="0"/>
              <a:t>Third level</a:t>
            </a:r>
          </a:p>
          <a:p>
            <a:pPr lvl="3">
              <a:buClrTx/>
              <a:buSzPct val="80000"/>
              <a:buFont typeface=".AppleSystemUIFont" charset="0"/>
              <a:buChar char="-"/>
            </a:pPr>
            <a:r>
              <a:rPr lang="en-US" dirty="0"/>
              <a:t>Fourth level</a:t>
            </a:r>
          </a:p>
          <a:p>
            <a:pPr lvl="4">
              <a:buClrTx/>
              <a:buSzPct val="80000"/>
              <a:buFont typeface="Arial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2020" y="964005"/>
            <a:ext cx="4069080" cy="352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71446" indent="-171446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1pPr>
            <a:lvl2pPr marL="457189" indent="-165096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2pPr>
            <a:lvl3pPr marL="741344" indent="-171446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3pPr>
            <a:lvl4pPr marL="1031849" indent="-173034">
              <a:buClrTx/>
              <a:buFont typeface="Arial" charset="0"/>
              <a:buChar char="•"/>
              <a:defRPr lang="en-US" smtClean="0">
                <a:solidFill>
                  <a:schemeClr val="tx1"/>
                </a:solidFill>
              </a:defRPr>
            </a:lvl4pPr>
            <a:lvl5pPr marL="1316006" indent="-173034">
              <a:buClrTx/>
              <a:buFont typeface="Arial" charset="0"/>
              <a:buChar char="•"/>
              <a:defRPr lang="en-US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SzPct val="80000"/>
              <a:buFont typeface="Arial" charset="0"/>
              <a:buChar char="•"/>
            </a:pPr>
            <a:r>
              <a:rPr lang="en-US" dirty="0"/>
              <a:t>Click to edit Master text styles</a:t>
            </a:r>
          </a:p>
          <a:p>
            <a:pPr lvl="1">
              <a:buClrTx/>
              <a:buSzPct val="80000"/>
              <a:buFont typeface=".AppleSystemUIFont" charset="0"/>
              <a:buChar char="-"/>
            </a:pPr>
            <a:r>
              <a:rPr lang="en-US" dirty="0"/>
              <a:t>Second level</a:t>
            </a:r>
          </a:p>
          <a:p>
            <a:pPr lvl="2">
              <a:buClrTx/>
              <a:buSzPct val="80000"/>
              <a:buFont typeface="Arial" charset="0"/>
              <a:buChar char="•"/>
            </a:pPr>
            <a:r>
              <a:rPr lang="en-US" dirty="0"/>
              <a:t>Third level</a:t>
            </a:r>
          </a:p>
          <a:p>
            <a:pPr lvl="3">
              <a:buClrTx/>
              <a:buSzPct val="80000"/>
              <a:buFont typeface=".AppleSystemUIFont" charset="0"/>
              <a:buChar char="-"/>
            </a:pPr>
            <a:r>
              <a:rPr lang="en-US" dirty="0"/>
              <a:t>Fourth level</a:t>
            </a:r>
          </a:p>
          <a:p>
            <a:pPr lvl="4">
              <a:buClrTx/>
              <a:buSzPct val="80000"/>
              <a:buFont typeface="Arial" charset="0"/>
              <a:buChar char="•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32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2CDC03-E60E-46EA-B6CF-CE1403E1E9C1}"/>
              </a:ext>
            </a:extLst>
          </p:cNvPr>
          <p:cNvSpPr/>
          <p:nvPr userDrawn="1"/>
        </p:nvSpPr>
        <p:spPr>
          <a:xfrm>
            <a:off x="0" y="4598126"/>
            <a:ext cx="9144000" cy="545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689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3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08E1412-EDEA-4F2D-8B64-85897556C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765"/>
            <a:ext cx="9140220" cy="51328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DC0C87-87E3-4A01-8DE4-9338FB08FE39}"/>
              </a:ext>
            </a:extLst>
          </p:cNvPr>
          <p:cNvSpPr/>
          <p:nvPr userDrawn="1"/>
        </p:nvSpPr>
        <p:spPr>
          <a:xfrm>
            <a:off x="-3540" y="-1040"/>
            <a:ext cx="9144000" cy="5143500"/>
          </a:xfrm>
          <a:prstGeom prst="rect">
            <a:avLst/>
          </a:prstGeom>
          <a:gradFill>
            <a:gsLst>
              <a:gs pos="56000">
                <a:srgbClr val="0040A6">
                  <a:alpha val="50000"/>
                </a:srgbClr>
              </a:gs>
              <a:gs pos="99000">
                <a:schemeClr val="accent1">
                  <a:alpha val="50000"/>
                </a:schemeClr>
              </a:gs>
              <a:gs pos="0">
                <a:srgbClr val="00A9E0">
                  <a:alpha val="50000"/>
                </a:srgb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E07435F3-C2AA-4C77-9596-87960EDB2C42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-3540" y="0"/>
            <a:ext cx="9147540" cy="5143500"/>
          </a:xfrm>
          <a:custGeom>
            <a:avLst/>
            <a:gdLst>
              <a:gd name="connsiteX0" fmla="*/ 0 w 7271043"/>
              <a:gd name="connsiteY0" fmla="*/ 0 h 5143500"/>
              <a:gd name="connsiteX1" fmla="*/ 7271043 w 7271043"/>
              <a:gd name="connsiteY1" fmla="*/ 0 h 5143500"/>
              <a:gd name="connsiteX2" fmla="*/ 6938986 w 7271043"/>
              <a:gd name="connsiteY2" fmla="*/ 580910 h 5143500"/>
              <a:gd name="connsiteX3" fmla="*/ 4592150 w 7271043"/>
              <a:gd name="connsiteY3" fmla="*/ 4686514 h 5143500"/>
              <a:gd name="connsiteX4" fmla="*/ 4330929 w 7271043"/>
              <a:gd name="connsiteY4" fmla="*/ 5143500 h 5143500"/>
              <a:gd name="connsiteX5" fmla="*/ 0 w 7271043"/>
              <a:gd name="connsiteY5" fmla="*/ 5143500 h 5143500"/>
              <a:gd name="connsiteX0" fmla="*/ 1132716 w 8403759"/>
              <a:gd name="connsiteY0" fmla="*/ 0 h 5143500"/>
              <a:gd name="connsiteX1" fmla="*/ 8403759 w 8403759"/>
              <a:gd name="connsiteY1" fmla="*/ 0 h 5143500"/>
              <a:gd name="connsiteX2" fmla="*/ 8071702 w 8403759"/>
              <a:gd name="connsiteY2" fmla="*/ 580910 h 5143500"/>
              <a:gd name="connsiteX3" fmla="*/ 5724866 w 8403759"/>
              <a:gd name="connsiteY3" fmla="*/ 4686514 h 5143500"/>
              <a:gd name="connsiteX4" fmla="*/ 5463645 w 8403759"/>
              <a:gd name="connsiteY4" fmla="*/ 5143500 h 5143500"/>
              <a:gd name="connsiteX5" fmla="*/ 0 w 8403759"/>
              <a:gd name="connsiteY5" fmla="*/ 5143500 h 5143500"/>
              <a:gd name="connsiteX6" fmla="*/ 1132716 w 8403759"/>
              <a:gd name="connsiteY6" fmla="*/ 0 h 5143500"/>
              <a:gd name="connsiteX0" fmla="*/ 6224 w 8403759"/>
              <a:gd name="connsiteY0" fmla="*/ 6224 h 5143500"/>
              <a:gd name="connsiteX1" fmla="*/ 8403759 w 8403759"/>
              <a:gd name="connsiteY1" fmla="*/ 0 h 5143500"/>
              <a:gd name="connsiteX2" fmla="*/ 8071702 w 8403759"/>
              <a:gd name="connsiteY2" fmla="*/ 580910 h 5143500"/>
              <a:gd name="connsiteX3" fmla="*/ 5724866 w 8403759"/>
              <a:gd name="connsiteY3" fmla="*/ 4686514 h 5143500"/>
              <a:gd name="connsiteX4" fmla="*/ 5463645 w 8403759"/>
              <a:gd name="connsiteY4" fmla="*/ 5143500 h 5143500"/>
              <a:gd name="connsiteX5" fmla="*/ 0 w 8403759"/>
              <a:gd name="connsiteY5" fmla="*/ 5143500 h 5143500"/>
              <a:gd name="connsiteX6" fmla="*/ 6224 w 8403759"/>
              <a:gd name="connsiteY6" fmla="*/ 622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3759" h="5143500">
                <a:moveTo>
                  <a:pt x="6224" y="6224"/>
                </a:moveTo>
                <a:lnTo>
                  <a:pt x="8403759" y="0"/>
                </a:lnTo>
                <a:lnTo>
                  <a:pt x="8071702" y="580910"/>
                </a:lnTo>
                <a:lnTo>
                  <a:pt x="5724866" y="4686514"/>
                </a:lnTo>
                <a:lnTo>
                  <a:pt x="5463645" y="5143500"/>
                </a:lnTo>
                <a:lnTo>
                  <a:pt x="0" y="5143500"/>
                </a:lnTo>
                <a:cubicBezTo>
                  <a:pt x="0" y="3429000"/>
                  <a:pt x="6224" y="1720724"/>
                  <a:pt x="6224" y="6224"/>
                </a:cubicBezTo>
                <a:close/>
              </a:path>
            </a:pathLst>
          </a:custGeom>
          <a:gradFill>
            <a:gsLst>
              <a:gs pos="40000">
                <a:srgbClr val="0040A6">
                  <a:alpha val="45000"/>
                </a:srgbClr>
              </a:gs>
              <a:gs pos="0">
                <a:schemeClr val="accent1">
                  <a:alpha val="65000"/>
                </a:schemeClr>
              </a:gs>
              <a:gs pos="100000">
                <a:srgbClr val="00A9E0">
                  <a:alpha val="45000"/>
                </a:srgb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350795-9F47-4B6D-AE24-860D0C2ABB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633" y="2019922"/>
            <a:ext cx="2927733" cy="1104901"/>
          </a:xfrm>
          <a:prstGeom prst="rect">
            <a:avLst/>
          </a:prstGeom>
        </p:spPr>
      </p:pic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01635ED5-7DDD-40AD-AE64-F098983B741B}"/>
              </a:ext>
            </a:extLst>
          </p:cNvPr>
          <p:cNvSpPr/>
          <p:nvPr userDrawn="1"/>
        </p:nvSpPr>
        <p:spPr>
          <a:xfrm>
            <a:off x="-10620" y="2218659"/>
            <a:ext cx="1681367" cy="2924841"/>
          </a:xfrm>
          <a:prstGeom prst="rtTriangl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3A162F61-3761-4AA4-A831-9A08952484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rcRect/>
          <a:stretch/>
        </p:blipFill>
        <p:spPr>
          <a:xfrm>
            <a:off x="3540" y="2932773"/>
            <a:ext cx="9144000" cy="2209799"/>
          </a:xfrm>
          <a:prstGeom prst="rect">
            <a:avLst/>
          </a:prstGeom>
        </p:spPr>
      </p:pic>
      <p:sp>
        <p:nvSpPr>
          <p:cNvPr id="30" name="TextBox 29">
            <a:hlinkClick r:id="rId5"/>
            <a:extLst>
              <a:ext uri="{FF2B5EF4-FFF2-40B4-BE49-F238E27FC236}">
                <a16:creationId xmlns:a16="http://schemas.microsoft.com/office/drawing/2014/main" id="{5D4D4D14-126D-4AF4-877B-8C44774BB12F}"/>
              </a:ext>
            </a:extLst>
          </p:cNvPr>
          <p:cNvSpPr txBox="1"/>
          <p:nvPr userDrawn="1"/>
        </p:nvSpPr>
        <p:spPr>
          <a:xfrm>
            <a:off x="2448346" y="4850735"/>
            <a:ext cx="4249271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viavisolutions.com</a:t>
            </a:r>
          </a:p>
        </p:txBody>
      </p:sp>
    </p:spTree>
    <p:extLst>
      <p:ext uri="{BB962C8B-B14F-4D97-AF65-F5344CB8AC3E}">
        <p14:creationId xmlns:p14="http://schemas.microsoft.com/office/powerpoint/2010/main" val="371276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viavisolutions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342900" y="970034"/>
            <a:ext cx="8458200" cy="33642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8285228" y="4854582"/>
            <a:ext cx="515877" cy="207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algn="r">
              <a:defRPr sz="1200">
                <a:solidFill>
                  <a:srgbClr val="3D0064"/>
                </a:solidFill>
              </a:defRPr>
            </a:lvl1pPr>
          </a:lstStyle>
          <a:p>
            <a:pPr lvl="0"/>
            <a:fld id="{510F167E-D98C-DA4B-8A87-8A99C0A00B88}" type="slidenum">
              <a:rPr 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lvl="0"/>
              <a:t>‹#›</a:t>
            </a:fld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ooter Placeholder 2"/>
          <p:cNvSpPr txBox="1">
            <a:spLocks/>
          </p:cNvSpPr>
          <p:nvPr userDrawn="1"/>
        </p:nvSpPr>
        <p:spPr>
          <a:xfrm>
            <a:off x="5575946" y="4821139"/>
            <a:ext cx="2995697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2021 VIAVI Solutions Inc.</a:t>
            </a:r>
          </a:p>
        </p:txBody>
      </p:sp>
      <p:sp>
        <p:nvSpPr>
          <p:cNvPr id="12" name="TextBox 11">
            <a:hlinkClick r:id="rId10"/>
          </p:cNvPr>
          <p:cNvSpPr txBox="1"/>
          <p:nvPr userDrawn="1"/>
        </p:nvSpPr>
        <p:spPr>
          <a:xfrm>
            <a:off x="2443681" y="4850735"/>
            <a:ext cx="4249271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viavisolutions.com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6270BD3-DE6A-F147-8800-4F065CCFE68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4078" y="4871085"/>
            <a:ext cx="778991" cy="1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4" r:id="rId2"/>
    <p:sldLayoutId id="2147483650" r:id="rId3"/>
    <p:sldLayoutId id="2147483871" r:id="rId4"/>
    <p:sldLayoutId id="2147483810" r:id="rId5"/>
    <p:sldLayoutId id="2147483655" r:id="rId6"/>
    <p:sldLayoutId id="2147483872" r:id="rId7"/>
    <p:sldLayoutId id="2147483883" r:id="rId8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457189" rtl="0" eaLnBrk="1" latinLnBrk="0" hangingPunct="1">
        <a:spcBef>
          <a:spcPts val="0"/>
        </a:spcBef>
        <a:spcAft>
          <a:spcPts val="600"/>
        </a:spcAft>
        <a:buClrTx/>
        <a:buSzPct val="80000"/>
        <a:buFont typeface="System Font Regular"/>
        <a:buChar char="→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65096" algn="l" defTabSz="457189" rtl="0" eaLnBrk="1" latinLnBrk="0" hangingPunct="1">
        <a:spcBef>
          <a:spcPts val="0"/>
        </a:spcBef>
        <a:spcAft>
          <a:spcPts val="600"/>
        </a:spcAft>
        <a:buClrTx/>
        <a:buSzPct val="80000"/>
        <a:buFont typeface="Arial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741344" indent="-171446" algn="l" defTabSz="457189" rtl="0" eaLnBrk="1" latinLnBrk="0" hangingPunct="1">
        <a:spcBef>
          <a:spcPts val="0"/>
        </a:spcBef>
        <a:spcAft>
          <a:spcPts val="600"/>
        </a:spcAft>
        <a:buClrTx/>
        <a:buSzPct val="80000"/>
        <a:buFont typeface="Arial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031849" indent="-173034" algn="l" defTabSz="457189" rtl="0" eaLnBrk="1" latinLnBrk="0" hangingPunct="1">
        <a:spcBef>
          <a:spcPts val="0"/>
        </a:spcBef>
        <a:spcAft>
          <a:spcPts val="600"/>
        </a:spcAft>
        <a:buClrTx/>
        <a:buSzPct val="80000"/>
        <a:buFont typeface="Arial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316006" indent="-173034" algn="l" defTabSz="457189" rtl="0" eaLnBrk="1" latinLnBrk="0" hangingPunct="1">
        <a:spcBef>
          <a:spcPts val="0"/>
        </a:spcBef>
        <a:spcAft>
          <a:spcPts val="600"/>
        </a:spcAft>
        <a:buClrTx/>
        <a:buSzPct val="80000"/>
        <a:buFont typeface="Arial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 userDrawn="1">
          <p15:clr>
            <a:srgbClr val="F26B43"/>
          </p15:clr>
        </p15:guide>
        <p15:guide id="2" pos="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90C00-83EF-40BB-AF43-14339C4C1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June 8, 2021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  <a:p>
            <a:pPr>
              <a:spcAft>
                <a:spcPts val="0"/>
              </a:spcAft>
            </a:pPr>
            <a:r>
              <a:rPr lang="fi-FI" dirty="0"/>
              <a:t>NSC 3.0.10</a:t>
            </a:r>
          </a:p>
          <a:p>
            <a:pPr>
              <a:spcAft>
                <a:spcPts val="0"/>
              </a:spcAft>
            </a:pPr>
            <a:r>
              <a:rPr lang="fi-FI" dirty="0"/>
              <a:t>MTA 4.4</a:t>
            </a:r>
          </a:p>
          <a:p>
            <a:pPr>
              <a:spcAft>
                <a:spcPts val="0"/>
              </a:spcAft>
            </a:pPr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CF1D8-F617-4012-A969-13D588B035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078" y="3180341"/>
            <a:ext cx="1027942" cy="17056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BFCEFC-B2FB-4533-A1B2-7AFB3F0E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106" y="3994261"/>
            <a:ext cx="2682240" cy="788361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9CC38CE-1B45-43CA-AF6F-517F4B27E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1687" y="2539960"/>
            <a:ext cx="4105572" cy="29900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b="1" dirty="0"/>
              <a:t>1G &amp; 10G LOOPBACK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83FEEA4-1729-4194-B1A6-CD0911CF5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687" y="1231276"/>
            <a:ext cx="5540674" cy="1375424"/>
          </a:xfrm>
        </p:spPr>
        <p:txBody>
          <a:bodyPr/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Quick Card</a:t>
            </a:r>
            <a:br>
              <a:rPr lang="en-US" sz="2400" dirty="0"/>
            </a:br>
            <a:r>
              <a:rPr lang="en-US" sz="2400" b="1" dirty="0"/>
              <a:t>Network &amp; Service Companion </a:t>
            </a:r>
            <a:r>
              <a:rPr lang="en-US" sz="1600" dirty="0"/>
              <a:t>(NSC-100)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307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28736A1-783A-4DEC-AE80-C406A630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"/>
          <a:stretch/>
        </p:blipFill>
        <p:spPr>
          <a:xfrm>
            <a:off x="6122750" y="3425746"/>
            <a:ext cx="1272237" cy="707886"/>
          </a:xfrm>
          <a:prstGeom prst="rect">
            <a:avLst/>
          </a:prstGeom>
          <a:ln>
            <a:noFill/>
          </a:ln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2F70883A-BAFF-4CA5-9B55-9897AD20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625" y="874717"/>
            <a:ext cx="1768756" cy="3824337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4608A-FBC3-4234-9CCA-7A213E0F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PPPoE Loopback</a:t>
            </a:r>
            <a:br>
              <a:rPr lang="en-US" dirty="0"/>
            </a:br>
            <a:r>
              <a:rPr lang="en-US" sz="1400" b="0" dirty="0"/>
              <a:t>Test Profile</a:t>
            </a:r>
            <a:r>
              <a:rPr lang="en-US" sz="1400" b="0" dirty="0">
                <a:solidFill>
                  <a:srgbClr val="000000"/>
                </a:solidFill>
              </a:rPr>
              <a:t> (Setup)</a:t>
            </a:r>
            <a:endParaRPr lang="en-US" b="0" dirty="0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9D13B816-3143-49A9-809B-EEE8BF7BB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59" y="1381266"/>
            <a:ext cx="1277187" cy="512485"/>
          </a:xfrm>
          <a:prstGeom prst="rect">
            <a:avLst/>
          </a:prstGeom>
        </p:spPr>
      </p:pic>
      <p:pic>
        <p:nvPicPr>
          <p:cNvPr id="9" name="Grafik 19">
            <a:extLst>
              <a:ext uri="{FF2B5EF4-FFF2-40B4-BE49-F238E27FC236}">
                <a16:creationId xmlns:a16="http://schemas.microsoft.com/office/drawing/2014/main" id="{F330B0F6-FB32-4827-AE04-3F7A7F539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59" y="2009143"/>
            <a:ext cx="1277187" cy="5045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EB863D-9F84-433E-8143-D65198CA2BB5}"/>
              </a:ext>
            </a:extLst>
          </p:cNvPr>
          <p:cNvCxnSpPr>
            <a:cxnSpLocks/>
          </p:cNvCxnSpPr>
          <p:nvPr/>
        </p:nvCxnSpPr>
        <p:spPr>
          <a:xfrm flipV="1">
            <a:off x="5527497" y="1755648"/>
            <a:ext cx="486642" cy="32487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5FE7F2-D0AF-48CF-AB26-E78A16CE8FB2}"/>
              </a:ext>
            </a:extLst>
          </p:cNvPr>
          <p:cNvCxnSpPr>
            <a:cxnSpLocks/>
          </p:cNvCxnSpPr>
          <p:nvPr/>
        </p:nvCxnSpPr>
        <p:spPr>
          <a:xfrm>
            <a:off x="5527496" y="2296275"/>
            <a:ext cx="486643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0AD688-54CA-4DDE-ABCA-77985B80B48C}"/>
              </a:ext>
            </a:extLst>
          </p:cNvPr>
          <p:cNvCxnSpPr>
            <a:cxnSpLocks/>
          </p:cNvCxnSpPr>
          <p:nvPr/>
        </p:nvCxnSpPr>
        <p:spPr>
          <a:xfrm>
            <a:off x="5527496" y="2695255"/>
            <a:ext cx="486643" cy="57034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2">
            <a:extLst>
              <a:ext uri="{FF2B5EF4-FFF2-40B4-BE49-F238E27FC236}">
                <a16:creationId xmlns:a16="http://schemas.microsoft.com/office/drawing/2014/main" id="{73C0FE82-2972-4298-894D-A5A9F6EF8C26}"/>
              </a:ext>
            </a:extLst>
          </p:cNvPr>
          <p:cNvSpPr txBox="1"/>
          <p:nvPr/>
        </p:nvSpPr>
        <p:spPr>
          <a:xfrm>
            <a:off x="6122387" y="4146293"/>
            <a:ext cx="223170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 b="1" dirty="0"/>
              <a:t>Interface Protocol</a:t>
            </a:r>
          </a:p>
          <a:p>
            <a:r>
              <a:rPr lang="en-US" sz="1000" dirty="0">
                <a:solidFill>
                  <a:srgbClr val="0070C0"/>
                </a:solidFill>
              </a:rPr>
              <a:t>LAYER3-PPP-VIAVI-LB</a:t>
            </a:r>
            <a:r>
              <a:rPr lang="en-US" sz="1000" dirty="0"/>
              <a:t> </a:t>
            </a:r>
          </a:p>
          <a:p>
            <a:r>
              <a:rPr lang="en-US" sz="1000" dirty="0"/>
              <a:t>for Layer 3 IP Loop</a:t>
            </a:r>
          </a:p>
          <a:p>
            <a:r>
              <a:rPr lang="en-US" sz="1000" dirty="0"/>
              <a:t>(only supported with 10G Loopback)</a:t>
            </a:r>
          </a:p>
        </p:txBody>
      </p:sp>
      <p:sp>
        <p:nvSpPr>
          <p:cNvPr id="21" name="Textfeld 13">
            <a:extLst>
              <a:ext uri="{FF2B5EF4-FFF2-40B4-BE49-F238E27FC236}">
                <a16:creationId xmlns:a16="http://schemas.microsoft.com/office/drawing/2014/main" id="{FA4A02BD-46A2-494E-ABFB-2C17AB747FC9}"/>
              </a:ext>
            </a:extLst>
          </p:cNvPr>
          <p:cNvSpPr txBox="1"/>
          <p:nvPr/>
        </p:nvSpPr>
        <p:spPr>
          <a:xfrm>
            <a:off x="-1" y="3376852"/>
            <a:ext cx="3002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VLAN Filter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Disabled</a:t>
            </a:r>
            <a:endParaRPr lang="en-US" sz="1000" dirty="0"/>
          </a:p>
          <a:p>
            <a:pPr algn="r"/>
            <a:r>
              <a:rPr lang="en-US" sz="1000" dirty="0"/>
              <a:t>All tagged or untagged test packets are looped</a:t>
            </a:r>
          </a:p>
          <a:p>
            <a:pPr algn="r"/>
            <a:endParaRPr lang="en-US" sz="1000" dirty="0"/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</a:t>
            </a:r>
            <a:endParaRPr lang="en-US" sz="1000" dirty="0"/>
          </a:p>
          <a:p>
            <a:pPr algn="r"/>
            <a:r>
              <a:rPr lang="en-US" sz="1000" dirty="0"/>
              <a:t>Only test packets with correct </a:t>
            </a:r>
          </a:p>
          <a:p>
            <a:pPr algn="r"/>
            <a:r>
              <a:rPr lang="en-US" sz="1000" dirty="0"/>
              <a:t>VLAN ID and VLAN Priority are looped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A03121-0466-40A9-BAF8-F504E0C74D25}"/>
              </a:ext>
            </a:extLst>
          </p:cNvPr>
          <p:cNvCxnSpPr>
            <a:cxnSpLocks/>
          </p:cNvCxnSpPr>
          <p:nvPr/>
        </p:nvCxnSpPr>
        <p:spPr>
          <a:xfrm flipH="1">
            <a:off x="3088298" y="3829505"/>
            <a:ext cx="463271" cy="718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10">
            <a:extLst>
              <a:ext uri="{FF2B5EF4-FFF2-40B4-BE49-F238E27FC236}">
                <a16:creationId xmlns:a16="http://schemas.microsoft.com/office/drawing/2014/main" id="{12168562-17B9-4450-9DA6-9BD826C406AC}"/>
              </a:ext>
            </a:extLst>
          </p:cNvPr>
          <p:cNvSpPr txBox="1"/>
          <p:nvPr/>
        </p:nvSpPr>
        <p:spPr>
          <a:xfrm>
            <a:off x="6114558" y="821328"/>
            <a:ext cx="2911374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Interface Type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RJ45</a:t>
            </a:r>
            <a:r>
              <a:rPr lang="en-US" sz="1000" dirty="0"/>
              <a:t> – built-in 1000BaseT (only 1GE supported)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SFP</a:t>
            </a:r>
            <a:r>
              <a:rPr lang="en-US" sz="1000" dirty="0"/>
              <a:t> – Optical/Ethernet 1G or 10G SFP+)</a:t>
            </a: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4136304C-4F34-481F-80A3-815E6FF9316A}"/>
              </a:ext>
            </a:extLst>
          </p:cNvPr>
          <p:cNvSpPr txBox="1"/>
          <p:nvPr/>
        </p:nvSpPr>
        <p:spPr>
          <a:xfrm>
            <a:off x="6141242" y="2513645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Interface Rate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1G</a:t>
            </a:r>
            <a:r>
              <a:rPr lang="en-US" sz="1000" dirty="0"/>
              <a:t> for 1GE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10G </a:t>
            </a:r>
            <a:r>
              <a:rPr lang="en-US" sz="1000" dirty="0"/>
              <a:t>for 10GigE</a:t>
            </a:r>
          </a:p>
          <a:p>
            <a:r>
              <a:rPr lang="en-US" sz="1000" dirty="0"/>
              <a:t>(correct SFP/SFP+ must be plugged in)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37C403-AE15-4E9B-BF33-CBE6BFD49D00}"/>
              </a:ext>
            </a:extLst>
          </p:cNvPr>
          <p:cNvSpPr txBox="1"/>
          <p:nvPr/>
        </p:nvSpPr>
        <p:spPr>
          <a:xfrm>
            <a:off x="261693" y="1487044"/>
            <a:ext cx="2764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Persist on Boot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 </a:t>
            </a:r>
          </a:p>
          <a:p>
            <a:pPr algn="r"/>
            <a:r>
              <a:rPr lang="en-US" sz="1000" dirty="0"/>
              <a:t>Loopback test resumes with this profile after reboot (loss of power while left behind or unit preset before being shipped to test site)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CC8A50-0CF9-4AA8-B3D0-DBB583113AAC}"/>
              </a:ext>
            </a:extLst>
          </p:cNvPr>
          <p:cNvCxnSpPr>
            <a:cxnSpLocks/>
          </p:cNvCxnSpPr>
          <p:nvPr/>
        </p:nvCxnSpPr>
        <p:spPr>
          <a:xfrm flipH="1" flipV="1">
            <a:off x="3161351" y="2137003"/>
            <a:ext cx="398636" cy="338796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8B101B3-22B0-4799-B31D-CC97786CF7CC}"/>
              </a:ext>
            </a:extLst>
          </p:cNvPr>
          <p:cNvSpPr txBox="1"/>
          <p:nvPr/>
        </p:nvSpPr>
        <p:spPr>
          <a:xfrm>
            <a:off x="235010" y="2662780"/>
            <a:ext cx="2764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PPPoE</a:t>
            </a:r>
          </a:p>
          <a:p>
            <a:pPr algn="r"/>
            <a:r>
              <a:rPr lang="en-US" sz="1000" dirty="0"/>
              <a:t>Credentials (Username &amp; Password)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0643B9-0704-4671-B750-BFE9D65BBFBA}"/>
              </a:ext>
            </a:extLst>
          </p:cNvPr>
          <p:cNvCxnSpPr>
            <a:cxnSpLocks/>
          </p:cNvCxnSpPr>
          <p:nvPr/>
        </p:nvCxnSpPr>
        <p:spPr>
          <a:xfrm flipH="1" flipV="1">
            <a:off x="3088298" y="2894029"/>
            <a:ext cx="471689" cy="41526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97A299A-422A-4EBD-8AD5-E1F1304F7959}"/>
              </a:ext>
            </a:extLst>
          </p:cNvPr>
          <p:cNvSpPr txBox="1"/>
          <p:nvPr/>
        </p:nvSpPr>
        <p:spPr>
          <a:xfrm>
            <a:off x="5527495" y="84134"/>
            <a:ext cx="355499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44D1E6-CFFC-4D1B-A53B-595E0DB5DA65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Packets sent by the Remote Device are looped back 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</a:rPr>
              <a:t>with the MAC &amp; IP addresses swapped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FDD8088-9052-4E17-9CA3-9C3799134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808" y="95370"/>
            <a:ext cx="1939684" cy="7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4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FB54DE6-D3D7-433F-8FED-3C935FCBE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"/>
          <a:stretch/>
        </p:blipFill>
        <p:spPr>
          <a:xfrm>
            <a:off x="6136415" y="3598558"/>
            <a:ext cx="1263160" cy="70283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1E00224-635D-4947-9F8D-0323B162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596" y="874719"/>
            <a:ext cx="1767979" cy="382265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F327A-AE85-4D1A-A559-E2338AF2D922}"/>
              </a:ext>
            </a:extLst>
          </p:cNvPr>
          <p:cNvSpPr txBox="1"/>
          <p:nvPr/>
        </p:nvSpPr>
        <p:spPr>
          <a:xfrm>
            <a:off x="237441" y="1891023"/>
            <a:ext cx="2764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Persist on Boot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 </a:t>
            </a:r>
          </a:p>
          <a:p>
            <a:pPr algn="r"/>
            <a:r>
              <a:rPr lang="en-US" sz="1000" dirty="0"/>
              <a:t>Loopback test resumes with this profile after reboot (loss of power while left behind or unit preset before being shipped to test site)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4608A-FBC3-4234-9CCA-7A213E0F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Port Loopback</a:t>
            </a:r>
            <a:br>
              <a:rPr lang="en-US" dirty="0"/>
            </a:br>
            <a:r>
              <a:rPr lang="en-US" sz="1400" b="0" dirty="0"/>
              <a:t>Test Profile</a:t>
            </a:r>
            <a:r>
              <a:rPr lang="en-US" b="0" dirty="0"/>
              <a:t> (Setup)</a:t>
            </a:r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9D13B816-3143-49A9-809B-EEE8BF7BB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59" y="1546237"/>
            <a:ext cx="1277187" cy="512485"/>
          </a:xfrm>
          <a:prstGeom prst="rect">
            <a:avLst/>
          </a:prstGeom>
        </p:spPr>
      </p:pic>
      <p:pic>
        <p:nvPicPr>
          <p:cNvPr id="9" name="Grafik 19">
            <a:extLst>
              <a:ext uri="{FF2B5EF4-FFF2-40B4-BE49-F238E27FC236}">
                <a16:creationId xmlns:a16="http://schemas.microsoft.com/office/drawing/2014/main" id="{F330B0F6-FB32-4827-AE04-3F7A7F539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59" y="2174114"/>
            <a:ext cx="1277187" cy="5045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EB863D-9F84-433E-8143-D65198CA2BB5}"/>
              </a:ext>
            </a:extLst>
          </p:cNvPr>
          <p:cNvCxnSpPr>
            <a:cxnSpLocks/>
          </p:cNvCxnSpPr>
          <p:nvPr/>
        </p:nvCxnSpPr>
        <p:spPr>
          <a:xfrm flipV="1">
            <a:off x="5527497" y="1920619"/>
            <a:ext cx="486642" cy="32487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5FE7F2-D0AF-48CF-AB26-E78A16CE8FB2}"/>
              </a:ext>
            </a:extLst>
          </p:cNvPr>
          <p:cNvCxnSpPr>
            <a:cxnSpLocks/>
          </p:cNvCxnSpPr>
          <p:nvPr/>
        </p:nvCxnSpPr>
        <p:spPr>
          <a:xfrm>
            <a:off x="5527496" y="2461246"/>
            <a:ext cx="486643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0AD688-54CA-4DDE-ABCA-77985B80B48C}"/>
              </a:ext>
            </a:extLst>
          </p:cNvPr>
          <p:cNvCxnSpPr>
            <a:cxnSpLocks/>
          </p:cNvCxnSpPr>
          <p:nvPr/>
        </p:nvCxnSpPr>
        <p:spPr>
          <a:xfrm>
            <a:off x="5527496" y="2860226"/>
            <a:ext cx="486643" cy="57034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2">
            <a:extLst>
              <a:ext uri="{FF2B5EF4-FFF2-40B4-BE49-F238E27FC236}">
                <a16:creationId xmlns:a16="http://schemas.microsoft.com/office/drawing/2014/main" id="{73C0FE82-2972-4298-894D-A5A9F6EF8C26}"/>
              </a:ext>
            </a:extLst>
          </p:cNvPr>
          <p:cNvSpPr txBox="1"/>
          <p:nvPr/>
        </p:nvSpPr>
        <p:spPr>
          <a:xfrm>
            <a:off x="6122387" y="4311264"/>
            <a:ext cx="1627369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 b="1" dirty="0"/>
              <a:t>Interface Protocol</a:t>
            </a:r>
          </a:p>
          <a:p>
            <a:r>
              <a:rPr lang="en-US" sz="1000" dirty="0">
                <a:solidFill>
                  <a:srgbClr val="0070C0"/>
                </a:solidFill>
              </a:rPr>
              <a:t>PORT-LB</a:t>
            </a:r>
            <a:r>
              <a:rPr lang="en-US" sz="1000" dirty="0"/>
              <a:t> </a:t>
            </a:r>
          </a:p>
          <a:p>
            <a:r>
              <a:rPr lang="en-US" sz="1000" dirty="0"/>
              <a:t>for Layer 2 Ethernet Loop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D819A2-2ABF-4D48-9037-CAB52B8673CC}"/>
              </a:ext>
            </a:extLst>
          </p:cNvPr>
          <p:cNvCxnSpPr>
            <a:cxnSpLocks/>
          </p:cNvCxnSpPr>
          <p:nvPr/>
        </p:nvCxnSpPr>
        <p:spPr>
          <a:xfrm flipH="1" flipV="1">
            <a:off x="3088298" y="2321910"/>
            <a:ext cx="471688" cy="153888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13">
            <a:extLst>
              <a:ext uri="{FF2B5EF4-FFF2-40B4-BE49-F238E27FC236}">
                <a16:creationId xmlns:a16="http://schemas.microsoft.com/office/drawing/2014/main" id="{FA4A02BD-46A2-494E-ABFB-2C17AB747FC9}"/>
              </a:ext>
            </a:extLst>
          </p:cNvPr>
          <p:cNvSpPr txBox="1"/>
          <p:nvPr/>
        </p:nvSpPr>
        <p:spPr>
          <a:xfrm>
            <a:off x="-1" y="3376852"/>
            <a:ext cx="300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b="1" dirty="0"/>
          </a:p>
          <a:p>
            <a:pPr algn="r"/>
            <a:endParaRPr lang="en-US" sz="1000" b="1" dirty="0"/>
          </a:p>
          <a:p>
            <a:pPr algn="r"/>
            <a:r>
              <a:rPr lang="en-US" sz="1000" dirty="0"/>
              <a:t>All tagged or untagged test frames are looped</a:t>
            </a:r>
          </a:p>
          <a:p>
            <a:pPr algn="r"/>
            <a:endParaRPr lang="en-US" sz="10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A03121-0466-40A9-BAF8-F504E0C74D25}"/>
              </a:ext>
            </a:extLst>
          </p:cNvPr>
          <p:cNvCxnSpPr>
            <a:cxnSpLocks/>
          </p:cNvCxnSpPr>
          <p:nvPr/>
        </p:nvCxnSpPr>
        <p:spPr>
          <a:xfrm flipH="1">
            <a:off x="3137689" y="2872690"/>
            <a:ext cx="422297" cy="288521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0">
            <a:extLst>
              <a:ext uri="{FF2B5EF4-FFF2-40B4-BE49-F238E27FC236}">
                <a16:creationId xmlns:a16="http://schemas.microsoft.com/office/drawing/2014/main" id="{A42C19D3-16EE-439C-8A9B-9EF5CDC1A822}"/>
              </a:ext>
            </a:extLst>
          </p:cNvPr>
          <p:cNvSpPr txBox="1"/>
          <p:nvPr/>
        </p:nvSpPr>
        <p:spPr>
          <a:xfrm>
            <a:off x="6114558" y="986299"/>
            <a:ext cx="2911374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Interface Type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RJ45</a:t>
            </a:r>
            <a:r>
              <a:rPr lang="en-US" sz="1000" dirty="0"/>
              <a:t> – built-in 1000BaseT (only 1GE supported)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SFP</a:t>
            </a:r>
            <a:r>
              <a:rPr lang="en-US" sz="1000" dirty="0"/>
              <a:t> – Optical/Ethernet 1G or 10G SFP+)</a:t>
            </a: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6B19AF7E-D189-4727-8AEF-DCDF6B669DF0}"/>
              </a:ext>
            </a:extLst>
          </p:cNvPr>
          <p:cNvSpPr txBox="1"/>
          <p:nvPr/>
        </p:nvSpPr>
        <p:spPr>
          <a:xfrm>
            <a:off x="6141242" y="2678616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Interface Rate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1G</a:t>
            </a:r>
            <a:r>
              <a:rPr lang="en-US" sz="1000" dirty="0"/>
              <a:t> for 1GE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10G </a:t>
            </a:r>
            <a:r>
              <a:rPr lang="en-US" sz="1000" dirty="0"/>
              <a:t>for 10GigE</a:t>
            </a:r>
          </a:p>
          <a:p>
            <a:r>
              <a:rPr lang="en-US" sz="1000" dirty="0"/>
              <a:t>(correct SFP/SFP+ must be plugged in)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B0BAAC-E4E9-4ECA-9C9A-7619B03D18A3}"/>
              </a:ext>
            </a:extLst>
          </p:cNvPr>
          <p:cNvSpPr txBox="1"/>
          <p:nvPr/>
        </p:nvSpPr>
        <p:spPr>
          <a:xfrm>
            <a:off x="5527495" y="84134"/>
            <a:ext cx="355499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No 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30119-7AE8-4CAA-9D0C-5920D95FAA2E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Frames </a:t>
            </a:r>
            <a:r>
              <a:rPr lang="en-US" sz="1000" dirty="0">
                <a:solidFill>
                  <a:schemeClr val="bg2"/>
                </a:solidFill>
              </a:rPr>
              <a:t>(except multicast/broadcast) </a:t>
            </a:r>
            <a:r>
              <a:rPr lang="en-US" sz="1000" b="1" dirty="0">
                <a:solidFill>
                  <a:schemeClr val="bg2"/>
                </a:solidFill>
              </a:rPr>
              <a:t>are looped back 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</a:rPr>
              <a:t>with the MAC addresses swapped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A88EB3-BB4C-4586-A0FA-2A5CDA4A0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919" y="99080"/>
            <a:ext cx="1940572" cy="77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4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4FE25523-700F-4DC2-9D98-1FC569C34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376" y="872262"/>
            <a:ext cx="1769115" cy="3825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B9CBCA-1207-4FC0-B8C8-642CFA3A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/>
          <a:p>
            <a:r>
              <a:rPr lang="en-US" dirty="0"/>
              <a:t>L2 Port Loopback</a:t>
            </a:r>
            <a:br>
              <a:rPr lang="en-US" dirty="0"/>
            </a:br>
            <a:r>
              <a:rPr lang="en-US" sz="1400" b="0" dirty="0"/>
              <a:t>Test Results</a:t>
            </a:r>
            <a:endParaRPr lang="en-US" b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B98B7D-34D4-42F0-BC00-F49616EAC23B}"/>
              </a:ext>
            </a:extLst>
          </p:cNvPr>
          <p:cNvSpPr txBox="1"/>
          <p:nvPr/>
        </p:nvSpPr>
        <p:spPr>
          <a:xfrm>
            <a:off x="150829" y="1171449"/>
            <a:ext cx="285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Test Running </a:t>
            </a:r>
            <a:br>
              <a:rPr lang="en-US" sz="1000" b="1" dirty="0"/>
            </a:br>
            <a:r>
              <a:rPr lang="en-US" sz="1000" dirty="0"/>
              <a:t>NSC ready to be looped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171940-83CF-4D3D-8141-63D408BEAA8C}"/>
              </a:ext>
            </a:extLst>
          </p:cNvPr>
          <p:cNvCxnSpPr>
            <a:cxnSpLocks/>
          </p:cNvCxnSpPr>
          <p:nvPr/>
        </p:nvCxnSpPr>
        <p:spPr>
          <a:xfrm flipH="1">
            <a:off x="3084142" y="1365010"/>
            <a:ext cx="297589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12">
            <a:extLst>
              <a:ext uri="{FF2B5EF4-FFF2-40B4-BE49-F238E27FC236}">
                <a16:creationId xmlns:a16="http://schemas.microsoft.com/office/drawing/2014/main" id="{D25D5F60-90D6-43E2-A1F2-5F475A116E76}"/>
              </a:ext>
            </a:extLst>
          </p:cNvPr>
          <p:cNvSpPr txBox="1"/>
          <p:nvPr/>
        </p:nvSpPr>
        <p:spPr>
          <a:xfrm>
            <a:off x="6141242" y="2193701"/>
            <a:ext cx="1616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Link Counters</a:t>
            </a:r>
          </a:p>
          <a:p>
            <a:r>
              <a:rPr lang="en-US" sz="1000" dirty="0"/>
              <a:t>Counts any Frames</a:t>
            </a:r>
          </a:p>
          <a:p>
            <a:r>
              <a:rPr lang="en-US" sz="1000" dirty="0"/>
              <a:t>received and transmitted </a:t>
            </a:r>
          </a:p>
          <a:p>
            <a:r>
              <a:rPr lang="en-US" sz="1000" dirty="0"/>
              <a:t>back from the NSC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498543-982A-4E2A-9429-BB5DD13106C6}"/>
              </a:ext>
            </a:extLst>
          </p:cNvPr>
          <p:cNvCxnSpPr>
            <a:cxnSpLocks/>
          </p:cNvCxnSpPr>
          <p:nvPr/>
        </p:nvCxnSpPr>
        <p:spPr>
          <a:xfrm>
            <a:off x="5527496" y="2334549"/>
            <a:ext cx="425531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9993DD3-F3E1-4C4E-B5D4-721CD0A5941B}"/>
              </a:ext>
            </a:extLst>
          </p:cNvPr>
          <p:cNvSpPr txBox="1"/>
          <p:nvPr/>
        </p:nvSpPr>
        <p:spPr>
          <a:xfrm>
            <a:off x="5527495" y="84134"/>
            <a:ext cx="355499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No 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19D345-2897-4BF9-B18C-22AAE54AE978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Frames </a:t>
            </a:r>
            <a:r>
              <a:rPr lang="en-US" sz="1000" dirty="0">
                <a:solidFill>
                  <a:schemeClr val="bg2"/>
                </a:solidFill>
              </a:rPr>
              <a:t>(except multicast/broadcast) </a:t>
            </a:r>
            <a:r>
              <a:rPr lang="en-US" sz="1000" b="1" dirty="0">
                <a:solidFill>
                  <a:schemeClr val="bg2"/>
                </a:solidFill>
              </a:rPr>
              <a:t>are looped back 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</a:rPr>
              <a:t>with the MAC addresses swapped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6BC78B-6CC5-442F-82FE-7D06B2B7A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05" y="99432"/>
            <a:ext cx="1939686" cy="7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72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6F327A-AE85-4D1A-A559-E2338AF2D922}"/>
              </a:ext>
            </a:extLst>
          </p:cNvPr>
          <p:cNvSpPr txBox="1"/>
          <p:nvPr/>
        </p:nvSpPr>
        <p:spPr>
          <a:xfrm>
            <a:off x="237441" y="1891023"/>
            <a:ext cx="2764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Persist on Boot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 </a:t>
            </a:r>
          </a:p>
          <a:p>
            <a:pPr algn="r"/>
            <a:r>
              <a:rPr lang="en-US" sz="1000" dirty="0"/>
              <a:t>Loopback test resumes with this profile after reboot (loss of power while left behind or unit preset before being shipped to test site)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4608A-FBC3-4234-9CCA-7A213E0F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Port Loopback</a:t>
            </a:r>
            <a:br>
              <a:rPr lang="en-US" dirty="0"/>
            </a:br>
            <a:r>
              <a:rPr lang="en-US" sz="1400" b="0" dirty="0"/>
              <a:t>Test Profile</a:t>
            </a:r>
            <a:r>
              <a:rPr lang="en-US" sz="1400" b="0" dirty="0">
                <a:solidFill>
                  <a:srgbClr val="000000"/>
                </a:solidFill>
              </a:rPr>
              <a:t> (Setup)</a:t>
            </a:r>
            <a:endParaRPr lang="en-US" b="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D819A2-2ABF-4D48-9037-CAB52B8673CC}"/>
              </a:ext>
            </a:extLst>
          </p:cNvPr>
          <p:cNvCxnSpPr>
            <a:cxnSpLocks/>
          </p:cNvCxnSpPr>
          <p:nvPr/>
        </p:nvCxnSpPr>
        <p:spPr>
          <a:xfrm flipH="1" flipV="1">
            <a:off x="3088298" y="2321910"/>
            <a:ext cx="471688" cy="153888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13">
            <a:extLst>
              <a:ext uri="{FF2B5EF4-FFF2-40B4-BE49-F238E27FC236}">
                <a16:creationId xmlns:a16="http://schemas.microsoft.com/office/drawing/2014/main" id="{FA4A02BD-46A2-494E-ABFB-2C17AB747FC9}"/>
              </a:ext>
            </a:extLst>
          </p:cNvPr>
          <p:cNvSpPr txBox="1"/>
          <p:nvPr/>
        </p:nvSpPr>
        <p:spPr>
          <a:xfrm>
            <a:off x="-1" y="3376852"/>
            <a:ext cx="3002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VLAN Filter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Disabled</a:t>
            </a:r>
            <a:endParaRPr lang="en-US" sz="1000" dirty="0"/>
          </a:p>
          <a:p>
            <a:pPr algn="r"/>
            <a:r>
              <a:rPr lang="en-US" sz="1000" dirty="0"/>
              <a:t>All tagged or untagged test packets are looped</a:t>
            </a:r>
          </a:p>
          <a:p>
            <a:pPr algn="r"/>
            <a:r>
              <a:rPr lang="en-US" sz="1000" dirty="0"/>
              <a:t>The NSC only replies to untagged ARPs</a:t>
            </a:r>
          </a:p>
          <a:p>
            <a:pPr algn="r"/>
            <a:endParaRPr lang="en-US" sz="1000" dirty="0"/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</a:t>
            </a:r>
            <a:endParaRPr lang="en-US" sz="1000" dirty="0"/>
          </a:p>
          <a:p>
            <a:pPr algn="r"/>
            <a:r>
              <a:rPr lang="en-US" sz="1000" dirty="0"/>
              <a:t>The NSC only replies to ARPs </a:t>
            </a:r>
            <a:br>
              <a:rPr lang="en-US" sz="1000" dirty="0"/>
            </a:br>
            <a:r>
              <a:rPr lang="en-US" sz="1000" dirty="0"/>
              <a:t>received with the correct VLAN ID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A03121-0466-40A9-BAF8-F504E0C74D25}"/>
              </a:ext>
            </a:extLst>
          </p:cNvPr>
          <p:cNvCxnSpPr>
            <a:cxnSpLocks/>
          </p:cNvCxnSpPr>
          <p:nvPr/>
        </p:nvCxnSpPr>
        <p:spPr>
          <a:xfrm flipH="1">
            <a:off x="3137689" y="3263907"/>
            <a:ext cx="422297" cy="288521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41921C0-038D-472A-ACB0-91241D0E7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"/>
          <a:stretch/>
        </p:blipFill>
        <p:spPr>
          <a:xfrm>
            <a:off x="6136415" y="3598558"/>
            <a:ext cx="1263160" cy="702835"/>
          </a:xfrm>
          <a:prstGeom prst="rect">
            <a:avLst/>
          </a:prstGeom>
        </p:spPr>
      </p:pic>
      <p:pic>
        <p:nvPicPr>
          <p:cNvPr id="25" name="Grafik 15">
            <a:extLst>
              <a:ext uri="{FF2B5EF4-FFF2-40B4-BE49-F238E27FC236}">
                <a16:creationId xmlns:a16="http://schemas.microsoft.com/office/drawing/2014/main" id="{91664303-746A-4146-B31E-6F4879035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59" y="1546237"/>
            <a:ext cx="1277187" cy="512485"/>
          </a:xfrm>
          <a:prstGeom prst="rect">
            <a:avLst/>
          </a:prstGeom>
        </p:spPr>
      </p:pic>
      <p:pic>
        <p:nvPicPr>
          <p:cNvPr id="26" name="Grafik 19">
            <a:extLst>
              <a:ext uri="{FF2B5EF4-FFF2-40B4-BE49-F238E27FC236}">
                <a16:creationId xmlns:a16="http://schemas.microsoft.com/office/drawing/2014/main" id="{8C2FC61A-724C-4EBC-87BB-473DD0184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59" y="2174114"/>
            <a:ext cx="1277187" cy="50450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153BC5-5805-4478-AC1A-49B5924560A4}"/>
              </a:ext>
            </a:extLst>
          </p:cNvPr>
          <p:cNvCxnSpPr>
            <a:cxnSpLocks/>
          </p:cNvCxnSpPr>
          <p:nvPr/>
        </p:nvCxnSpPr>
        <p:spPr>
          <a:xfrm flipV="1">
            <a:off x="5527497" y="1920619"/>
            <a:ext cx="486642" cy="32487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BF9C6D-8AD9-4C96-87F7-48C690811759}"/>
              </a:ext>
            </a:extLst>
          </p:cNvPr>
          <p:cNvCxnSpPr>
            <a:cxnSpLocks/>
          </p:cNvCxnSpPr>
          <p:nvPr/>
        </p:nvCxnSpPr>
        <p:spPr>
          <a:xfrm>
            <a:off x="5527496" y="2461246"/>
            <a:ext cx="486643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460E90-82F8-4323-976C-1F31D37C2B5C}"/>
              </a:ext>
            </a:extLst>
          </p:cNvPr>
          <p:cNvCxnSpPr>
            <a:cxnSpLocks/>
          </p:cNvCxnSpPr>
          <p:nvPr/>
        </p:nvCxnSpPr>
        <p:spPr>
          <a:xfrm>
            <a:off x="5527496" y="2860226"/>
            <a:ext cx="486643" cy="57034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feld 2">
            <a:extLst>
              <a:ext uri="{FF2B5EF4-FFF2-40B4-BE49-F238E27FC236}">
                <a16:creationId xmlns:a16="http://schemas.microsoft.com/office/drawing/2014/main" id="{5D5FF957-F0E4-4854-B8D2-CD430496D992}"/>
              </a:ext>
            </a:extLst>
          </p:cNvPr>
          <p:cNvSpPr txBox="1"/>
          <p:nvPr/>
        </p:nvSpPr>
        <p:spPr>
          <a:xfrm>
            <a:off x="6122387" y="4311264"/>
            <a:ext cx="1271502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 b="1" dirty="0"/>
              <a:t>Interface Protocol</a:t>
            </a:r>
          </a:p>
          <a:p>
            <a:r>
              <a:rPr lang="en-US" sz="1000" dirty="0">
                <a:solidFill>
                  <a:srgbClr val="0070C0"/>
                </a:solidFill>
              </a:rPr>
              <a:t>PORT-LB</a:t>
            </a:r>
            <a:r>
              <a:rPr lang="en-US" sz="1000" dirty="0"/>
              <a:t> </a:t>
            </a:r>
          </a:p>
          <a:p>
            <a:r>
              <a:rPr lang="en-US" sz="1000" dirty="0"/>
              <a:t>for Layer </a:t>
            </a:r>
            <a:r>
              <a:rPr lang="en-US" sz="1000"/>
              <a:t>3 IP </a:t>
            </a:r>
            <a:r>
              <a:rPr lang="en-US" sz="1000" dirty="0"/>
              <a:t>Loop</a:t>
            </a:r>
          </a:p>
        </p:txBody>
      </p:sp>
      <p:sp>
        <p:nvSpPr>
          <p:cNvPr id="31" name="Textfeld 10">
            <a:extLst>
              <a:ext uri="{FF2B5EF4-FFF2-40B4-BE49-F238E27FC236}">
                <a16:creationId xmlns:a16="http://schemas.microsoft.com/office/drawing/2014/main" id="{14F8C96B-BAC8-4583-965F-E5C1E4957319}"/>
              </a:ext>
            </a:extLst>
          </p:cNvPr>
          <p:cNvSpPr txBox="1"/>
          <p:nvPr/>
        </p:nvSpPr>
        <p:spPr>
          <a:xfrm>
            <a:off x="6114558" y="986299"/>
            <a:ext cx="2911374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Interface Type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RJ45</a:t>
            </a:r>
            <a:r>
              <a:rPr lang="en-US" sz="1000" dirty="0"/>
              <a:t> – built-in 1000BaseT (only 1GE supported)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SFP</a:t>
            </a:r>
            <a:r>
              <a:rPr lang="en-US" sz="1000" dirty="0"/>
              <a:t> – Optical/Ethernet 1G or 10G SFP+)</a:t>
            </a:r>
          </a:p>
        </p:txBody>
      </p:sp>
      <p:sp>
        <p:nvSpPr>
          <p:cNvPr id="32" name="Textfeld 12">
            <a:extLst>
              <a:ext uri="{FF2B5EF4-FFF2-40B4-BE49-F238E27FC236}">
                <a16:creationId xmlns:a16="http://schemas.microsoft.com/office/drawing/2014/main" id="{610C0F38-9632-4F40-A882-9214343CE9B6}"/>
              </a:ext>
            </a:extLst>
          </p:cNvPr>
          <p:cNvSpPr txBox="1"/>
          <p:nvPr/>
        </p:nvSpPr>
        <p:spPr>
          <a:xfrm>
            <a:off x="6141242" y="2678616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Interface Rate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1G</a:t>
            </a:r>
            <a:r>
              <a:rPr lang="en-US" sz="1000" dirty="0"/>
              <a:t> for 1GE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10G </a:t>
            </a:r>
            <a:r>
              <a:rPr lang="en-US" sz="1000" dirty="0"/>
              <a:t>for 10GigE</a:t>
            </a:r>
          </a:p>
          <a:p>
            <a:r>
              <a:rPr lang="en-US" sz="1000" dirty="0"/>
              <a:t>(correct SFP/SFP+ must be plugged in)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1B79362A-04D8-4CB5-B6A2-6B26B5A6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247" y="874719"/>
            <a:ext cx="1767980" cy="382265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525AC1-84D5-40D0-BE23-5E7B131192FA}"/>
              </a:ext>
            </a:extLst>
          </p:cNvPr>
          <p:cNvSpPr txBox="1"/>
          <p:nvPr/>
        </p:nvSpPr>
        <p:spPr>
          <a:xfrm>
            <a:off x="5527495" y="84134"/>
            <a:ext cx="355499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No 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CD5670-FD26-4D95-9255-BF2ECCBD4B9B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Packets </a:t>
            </a:r>
            <a:r>
              <a:rPr lang="en-US" sz="1000" dirty="0">
                <a:solidFill>
                  <a:schemeClr val="bg2"/>
                </a:solidFill>
              </a:rPr>
              <a:t>(except multicast/broadcast) </a:t>
            </a:r>
            <a:r>
              <a:rPr lang="en-US" sz="1000" b="1" dirty="0">
                <a:solidFill>
                  <a:schemeClr val="bg2"/>
                </a:solidFill>
              </a:rPr>
              <a:t>are looped back </a:t>
            </a:r>
            <a:br>
              <a:rPr lang="en-US" sz="1000" b="1" dirty="0">
                <a:solidFill>
                  <a:schemeClr val="bg2"/>
                </a:solidFill>
              </a:rPr>
            </a:br>
            <a:r>
              <a:rPr lang="en-US" sz="1000" dirty="0">
                <a:solidFill>
                  <a:schemeClr val="bg2"/>
                </a:solidFill>
              </a:rPr>
              <a:t>with the MAC &amp; IP addresses swapped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9280809-CC4B-4AF7-B506-185E74D8A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806" y="99433"/>
            <a:ext cx="1939686" cy="7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2D15794A-CB0E-40BC-A8E6-9352DA91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/>
          <a:p>
            <a:r>
              <a:rPr lang="en-US" dirty="0"/>
              <a:t>L3 Port Loopback</a:t>
            </a:r>
            <a:br>
              <a:rPr lang="en-US" dirty="0"/>
            </a:br>
            <a:r>
              <a:rPr lang="en-US" sz="1400" b="0" dirty="0"/>
              <a:t>Test Results</a:t>
            </a:r>
            <a:endParaRPr lang="en-US" b="0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E2E07A1-7B2C-4BC8-BEEE-01101C69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376" y="872262"/>
            <a:ext cx="1769115" cy="3825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2">
            <a:extLst>
              <a:ext uri="{FF2B5EF4-FFF2-40B4-BE49-F238E27FC236}">
                <a16:creationId xmlns:a16="http://schemas.microsoft.com/office/drawing/2014/main" id="{40F0E943-C391-4185-8C51-FCB4C83CE737}"/>
              </a:ext>
            </a:extLst>
          </p:cNvPr>
          <p:cNvSpPr txBox="1"/>
          <p:nvPr/>
        </p:nvSpPr>
        <p:spPr>
          <a:xfrm>
            <a:off x="6141242" y="2193701"/>
            <a:ext cx="1616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Link Counters</a:t>
            </a:r>
          </a:p>
          <a:p>
            <a:r>
              <a:rPr lang="en-US" sz="1000" dirty="0"/>
              <a:t>Counts any Packets </a:t>
            </a:r>
          </a:p>
          <a:p>
            <a:r>
              <a:rPr lang="en-US" sz="1000" dirty="0"/>
              <a:t>received and transmitted </a:t>
            </a:r>
          </a:p>
          <a:p>
            <a:r>
              <a:rPr lang="en-US" sz="1000" dirty="0"/>
              <a:t>back from the NSC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47DFD0-634B-46F9-96CD-5EFF8005CBF0}"/>
              </a:ext>
            </a:extLst>
          </p:cNvPr>
          <p:cNvCxnSpPr>
            <a:cxnSpLocks/>
          </p:cNvCxnSpPr>
          <p:nvPr/>
        </p:nvCxnSpPr>
        <p:spPr>
          <a:xfrm>
            <a:off x="5527496" y="2334549"/>
            <a:ext cx="425531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C975F8-B2E4-41A1-8F4E-BACE1D86FEA3}"/>
              </a:ext>
            </a:extLst>
          </p:cNvPr>
          <p:cNvSpPr txBox="1"/>
          <p:nvPr/>
        </p:nvSpPr>
        <p:spPr>
          <a:xfrm>
            <a:off x="5527495" y="84134"/>
            <a:ext cx="355499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No 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B812D-DED3-4963-BE91-4EF8F994A15A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Packets </a:t>
            </a:r>
            <a:r>
              <a:rPr lang="en-US" sz="1000" dirty="0">
                <a:solidFill>
                  <a:schemeClr val="bg2"/>
                </a:solidFill>
              </a:rPr>
              <a:t>(except multicast/broadcast) </a:t>
            </a:r>
            <a:r>
              <a:rPr lang="en-US" sz="1000" b="1" dirty="0">
                <a:solidFill>
                  <a:schemeClr val="bg2"/>
                </a:solidFill>
              </a:rPr>
              <a:t>are looped back </a:t>
            </a:r>
            <a:br>
              <a:rPr lang="en-US" sz="1000" b="1" dirty="0">
                <a:solidFill>
                  <a:schemeClr val="bg2"/>
                </a:solidFill>
              </a:rPr>
            </a:br>
            <a:r>
              <a:rPr lang="en-US" sz="1000" dirty="0">
                <a:solidFill>
                  <a:schemeClr val="bg2"/>
                </a:solidFill>
              </a:rPr>
              <a:t>with the MAC &amp; IP addresses swapped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C51439-6B76-463B-B1BC-E3BC55F96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06" y="99433"/>
            <a:ext cx="1939686" cy="77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46BCC0-96D4-437B-885F-7BCB371DD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635508"/>
              </p:ext>
            </p:extLst>
          </p:nvPr>
        </p:nvGraphicFramePr>
        <p:xfrm>
          <a:off x="793750" y="1411338"/>
          <a:ext cx="7556500" cy="146304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3933723125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249485433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338147589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NSC100-LOOPBACK-BASE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22135748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NSC-100 Loopback Base Package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1093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NSC-100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22135760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Mainframe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8278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NSC-BATTERY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22135766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Battery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44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NSC-CHARGER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22135762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Charger with Cable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513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NSC-STRAP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22135763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Hand Strap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158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NSC-CASE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22135764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Carrying Case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3766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NSC-LOOPBACK-1G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22136892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L2/L3 1G Loopback Option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9986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NSC-OPTICAL-ETHERNET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22137824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Optical Ethernet Option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96077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C85C2-C274-4C1B-BF51-33BEDFC6F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62320"/>
            <a:ext cx="8458200" cy="3520440"/>
          </a:xfrm>
        </p:spPr>
        <p:txBody>
          <a:bodyPr/>
          <a:lstStyle/>
          <a:p>
            <a:r>
              <a:rPr lang="en-US" dirty="0"/>
              <a:t>Loopback Packages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D2AAAD-24F5-4BBC-AE6D-21652BDE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/>
          <a:p>
            <a:r>
              <a:rPr lang="en-US" dirty="0"/>
              <a:t>Packages</a:t>
            </a:r>
            <a:br>
              <a:rPr lang="en-US" dirty="0"/>
            </a:br>
            <a:r>
              <a:rPr lang="en-US" sz="1400" b="0" dirty="0">
                <a:solidFill>
                  <a:srgbClr val="00B0F0"/>
                </a:solidFill>
              </a:rPr>
              <a:t>1G &amp; 10G Loopback</a:t>
            </a: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F1C7BD5-BD00-46F0-A6F8-6B9411455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109019"/>
              </p:ext>
            </p:extLst>
          </p:nvPr>
        </p:nvGraphicFramePr>
        <p:xfrm>
          <a:off x="793750" y="3052237"/>
          <a:ext cx="7556500" cy="164592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791157077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3999234988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366593903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NSC100-LOOPBACK-PLUS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22135749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NSC-100 Loopback Plus Package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8973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NSC-100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22135760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Mainframe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326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NSC-BATTERY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22135766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Battery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3734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NSC-CHARGER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22149923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Charger with Cable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2999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NSC-STRAP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22135763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Hand Strap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981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NSC-CASE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22135764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Carrying Case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1805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NSC-LOOPBACK-1G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22136892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L2/L3 1G Loopback Option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743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NSC-LOOPBACK-10G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22136893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L2/L3 10G Loopback Option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99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NSC-OPTICAL-ETHERNET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22137824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NSC Optical Ethernet Option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21308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5B35062-DB45-4E2E-8D7E-4088555C3513}"/>
              </a:ext>
            </a:extLst>
          </p:cNvPr>
          <p:cNvSpPr txBox="1"/>
          <p:nvPr/>
        </p:nvSpPr>
        <p:spPr>
          <a:xfrm>
            <a:off x="5674518" y="556571"/>
            <a:ext cx="2675732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B0F0"/>
                </a:solidFill>
              </a:rPr>
              <a:t>Only 1GE and 10GE supported for loopback</a:t>
            </a:r>
          </a:p>
        </p:txBody>
      </p:sp>
    </p:spTree>
    <p:extLst>
      <p:ext uri="{BB962C8B-B14F-4D97-AF65-F5344CB8AC3E}">
        <p14:creationId xmlns:p14="http://schemas.microsoft.com/office/powerpoint/2010/main" val="294647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C85C2-C274-4C1B-BF51-33BEDFC6F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62320"/>
            <a:ext cx="8458200" cy="352044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Software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SFP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A3C67-9E8E-47A7-9859-BBA78A9A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Numbers </a:t>
            </a:r>
            <a:r>
              <a:rPr lang="en-US" sz="1800" b="0" dirty="0"/>
              <a:t>(Required)</a:t>
            </a:r>
            <a:br>
              <a:rPr lang="en-US" dirty="0"/>
            </a:br>
            <a:r>
              <a:rPr lang="en-US" sz="1400" b="0" dirty="0">
                <a:solidFill>
                  <a:srgbClr val="00B0F0"/>
                </a:solidFill>
              </a:rPr>
              <a:t>1G &amp; 10G Loopback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076E20-2EEF-4314-87F4-51E675B33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23143"/>
              </p:ext>
            </p:extLst>
          </p:nvPr>
        </p:nvGraphicFramePr>
        <p:xfrm>
          <a:off x="793750" y="1760131"/>
          <a:ext cx="7556500" cy="54864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016346338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142961574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9457201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NSC-OPTICAL-ETHERNET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22137824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Optical Ethernet 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1046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NSC-LOOPBACK-1G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22136892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L2/L3 1G Loopback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894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NSC-LOOPBACK-10G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22136893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L2/L3 10G Loopback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66014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9CCE6E-7570-415B-BB2C-201A35F42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08621"/>
              </p:ext>
            </p:extLst>
          </p:nvPr>
        </p:nvGraphicFramePr>
        <p:xfrm>
          <a:off x="793750" y="3172816"/>
          <a:ext cx="7556500" cy="109728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02702261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4154705292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166120289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NSC-SFP-ELEC-1-2.5-5-10G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22149171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1G, 2.5G, 5G and 10G Electrical Ethernet SFP+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567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NSC-SFP-ELEC-1G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22145311 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1G Electrical Ethernet SFP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510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NSC-SFP-ELEC-10G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22145312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10G Electrical Ethernet SFP+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296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NSC-SFP-850-1G-10G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22145313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1G and 10G Optical Ethernet SFP+  850 nm SR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7815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NSC-SFP-1310-1G-10G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22145315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1G and 10G Optical Ethernet SFP+ 1310 nm LR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3828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NSC-SFP-1550-1G-10G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22145316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1G and 10G Optical Ethernet SFP+ 1550 nm ER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5050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FB9E849-8D70-4CAE-B7C0-2B9E586E09D6}"/>
              </a:ext>
            </a:extLst>
          </p:cNvPr>
          <p:cNvSpPr txBox="1"/>
          <p:nvPr/>
        </p:nvSpPr>
        <p:spPr>
          <a:xfrm>
            <a:off x="5674518" y="556571"/>
            <a:ext cx="2675732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B0F0"/>
                </a:solidFill>
              </a:rPr>
              <a:t>Only 1GE and 10GE supported for loopback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EFFFE4-6285-4E51-8E4B-E31D4A018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33720"/>
              </p:ext>
            </p:extLst>
          </p:nvPr>
        </p:nvGraphicFramePr>
        <p:xfrm>
          <a:off x="793750" y="2388870"/>
          <a:ext cx="7556500" cy="18288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016346338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142961574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9457201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NSC-REMOTE-CONTROL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22153506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Remote Control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10469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09B39D8-10E9-49B2-A0EF-361EF8EA1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05820"/>
              </p:ext>
            </p:extLst>
          </p:nvPr>
        </p:nvGraphicFramePr>
        <p:xfrm>
          <a:off x="793750" y="4339930"/>
          <a:ext cx="7556500" cy="18288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02702261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4154705292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166120289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NSC-REMOTE-ADAPTOR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22154249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NSC Remote Adaptor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856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433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23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0">
            <a:extLst>
              <a:ext uri="{FF2B5EF4-FFF2-40B4-BE49-F238E27FC236}">
                <a16:creationId xmlns:a16="http://schemas.microsoft.com/office/drawing/2014/main" id="{30B0C364-D9A0-4F27-8DC9-8ADE5B0B701A}"/>
              </a:ext>
            </a:extLst>
          </p:cNvPr>
          <p:cNvSpPr txBox="1"/>
          <p:nvPr/>
        </p:nvSpPr>
        <p:spPr>
          <a:xfrm>
            <a:off x="5788706" y="4274729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Download “VIAVI Mobile Tech”</a:t>
            </a:r>
            <a:br>
              <a:rPr lang="en-US" sz="1000" dirty="0"/>
            </a:br>
            <a:r>
              <a:rPr lang="en-US" sz="1000" dirty="0"/>
              <a:t>from App Store or Google Play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C63D9B-B86E-4658-AF67-8FA1E7B35012}"/>
              </a:ext>
            </a:extLst>
          </p:cNvPr>
          <p:cNvGrpSpPr/>
          <p:nvPr/>
        </p:nvGrpSpPr>
        <p:grpSpPr>
          <a:xfrm>
            <a:off x="5873430" y="1369446"/>
            <a:ext cx="1736588" cy="2314022"/>
            <a:chOff x="5873430" y="1338653"/>
            <a:chExt cx="1736588" cy="2314022"/>
          </a:xfrm>
        </p:grpSpPr>
        <p:pic>
          <p:nvPicPr>
            <p:cNvPr id="17" name="Picture 2" descr="product image 1 of 3">
              <a:extLst>
                <a:ext uri="{FF2B5EF4-FFF2-40B4-BE49-F238E27FC236}">
                  <a16:creationId xmlns:a16="http://schemas.microsoft.com/office/drawing/2014/main" id="{A32E29C6-2F4D-472D-9662-ED6823A4C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430" y="1338653"/>
              <a:ext cx="1432462" cy="2031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F171CB-CB45-47E3-A1B8-FF8246FC9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4"/>
            <a:stretch/>
          </p:blipFill>
          <p:spPr>
            <a:xfrm>
              <a:off x="5963948" y="1519886"/>
              <a:ext cx="1256304" cy="1669628"/>
            </a:xfrm>
            <a:prstGeom prst="rect">
              <a:avLst/>
            </a:prstGeom>
          </p:spPr>
        </p:pic>
        <p:pic>
          <p:nvPicPr>
            <p:cNvPr id="20" name="Picture 6" descr="Image result for iphone">
              <a:extLst>
                <a:ext uri="{FF2B5EF4-FFF2-40B4-BE49-F238E27FC236}">
                  <a16:creationId xmlns:a16="http://schemas.microsoft.com/office/drawing/2014/main" id="{8F0A85D8-9D7C-45F6-9698-524D910A7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618" y="2068430"/>
              <a:ext cx="1040400" cy="158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22FEFD5-A71C-41F5-A0BB-85D9118CC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7716"/>
            <a:stretch/>
          </p:blipFill>
          <p:spPr>
            <a:xfrm>
              <a:off x="6753875" y="2264630"/>
              <a:ext cx="670182" cy="119311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ED1F82-BCEA-4789-A2AD-F901B19E82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661" y="3731430"/>
            <a:ext cx="371450" cy="259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6C3D4-FC12-4CEF-9FC3-49DA57EDEB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681" y="1306119"/>
            <a:ext cx="1328978" cy="2205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408308-7CD6-498D-8C68-2E4EE331E92E}"/>
              </a:ext>
            </a:extLst>
          </p:cNvPr>
          <p:cNvSpPr txBox="1"/>
          <p:nvPr/>
        </p:nvSpPr>
        <p:spPr>
          <a:xfrm>
            <a:off x="3335664" y="946956"/>
            <a:ext cx="13150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70C0"/>
                </a:solidFill>
              </a:rPr>
              <a:t>NSC-100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1D6A9-011B-4EAC-87FA-0F53E100BF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9784">
            <a:off x="857480" y="1822474"/>
            <a:ext cx="1851083" cy="152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90665-A917-429D-BAB1-02D11C7F7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752" y="2053336"/>
            <a:ext cx="501585" cy="710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F66271-F15B-4DE7-99D7-3818E90904D6}"/>
              </a:ext>
            </a:extLst>
          </p:cNvPr>
          <p:cNvSpPr txBox="1"/>
          <p:nvPr/>
        </p:nvSpPr>
        <p:spPr>
          <a:xfrm>
            <a:off x="5381044" y="777457"/>
            <a:ext cx="2788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Controlling Device</a:t>
            </a:r>
          </a:p>
          <a:p>
            <a:pPr algn="ctr"/>
            <a:r>
              <a:rPr lang="en-US" sz="1100" b="1" dirty="0">
                <a:solidFill>
                  <a:srgbClr val="0070C0"/>
                </a:solidFill>
              </a:rPr>
              <a:t>VIAVI Mobile Tech App </a:t>
            </a:r>
            <a:r>
              <a:rPr lang="en-US" sz="1100" dirty="0">
                <a:solidFill>
                  <a:srgbClr val="0070C0"/>
                </a:solidFill>
              </a:rPr>
              <a:t>(MTA)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491ECFD-3304-4B44-A6DA-70FEF9F9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/>
          <a:p>
            <a:r>
              <a:rPr lang="en-US" dirty="0"/>
              <a:t>VIAVI Companion</a:t>
            </a:r>
            <a:br>
              <a:rPr lang="en-US" dirty="0"/>
            </a:br>
            <a:r>
              <a:rPr lang="en-US" sz="1400" b="0" dirty="0">
                <a:solidFill>
                  <a:srgbClr val="00B0F0"/>
                </a:solidFill>
              </a:rPr>
              <a:t>1G &amp; 10G Loopback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7A0C17-521E-4A54-960B-5AE9231B4A47}"/>
              </a:ext>
            </a:extLst>
          </p:cNvPr>
          <p:cNvSpPr txBox="1"/>
          <p:nvPr/>
        </p:nvSpPr>
        <p:spPr>
          <a:xfrm>
            <a:off x="1060472" y="4120841"/>
            <a:ext cx="2764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SFP+</a:t>
            </a:r>
          </a:p>
          <a:p>
            <a:r>
              <a:rPr lang="en-US" sz="1000" dirty="0">
                <a:solidFill>
                  <a:srgbClr val="0070C0"/>
                </a:solidFill>
              </a:rPr>
              <a:t>Optical 1G Ethernet SFP</a:t>
            </a:r>
          </a:p>
          <a:p>
            <a:r>
              <a:rPr lang="en-US" sz="1000" dirty="0">
                <a:solidFill>
                  <a:srgbClr val="0070C0"/>
                </a:solidFill>
              </a:rPr>
              <a:t>Optical/Electrical 10G Ethernet SFP+</a:t>
            </a:r>
            <a:endParaRPr lang="en-US" sz="1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3521EE-A0B5-40C6-8894-EA059A29F8F6}"/>
              </a:ext>
            </a:extLst>
          </p:cNvPr>
          <p:cNvCxnSpPr>
            <a:cxnSpLocks/>
          </p:cNvCxnSpPr>
          <p:nvPr/>
        </p:nvCxnSpPr>
        <p:spPr>
          <a:xfrm flipV="1">
            <a:off x="1282088" y="2660467"/>
            <a:ext cx="0" cy="1445460"/>
          </a:xfrm>
          <a:prstGeom prst="straightConnector1">
            <a:avLst/>
          </a:prstGeom>
          <a:ln w="9525" cmpd="sng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0D61A1-4D00-44EC-A869-0CD1F5378437}"/>
              </a:ext>
            </a:extLst>
          </p:cNvPr>
          <p:cNvSpPr txBox="1"/>
          <p:nvPr/>
        </p:nvSpPr>
        <p:spPr>
          <a:xfrm>
            <a:off x="1376940" y="3409018"/>
            <a:ext cx="171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RJ45</a:t>
            </a:r>
          </a:p>
          <a:p>
            <a:r>
              <a:rPr lang="en-US" sz="1000" dirty="0">
                <a:solidFill>
                  <a:srgbClr val="0070C0"/>
                </a:solidFill>
              </a:rPr>
              <a:t>Electrical 1G Ethernet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EBC71A-CF48-4DE7-BC23-8513E90C3811}"/>
              </a:ext>
            </a:extLst>
          </p:cNvPr>
          <p:cNvCxnSpPr>
            <a:cxnSpLocks/>
          </p:cNvCxnSpPr>
          <p:nvPr/>
        </p:nvCxnSpPr>
        <p:spPr>
          <a:xfrm flipV="1">
            <a:off x="1612027" y="2660468"/>
            <a:ext cx="0" cy="748445"/>
          </a:xfrm>
          <a:prstGeom prst="straightConnector1">
            <a:avLst/>
          </a:prstGeom>
          <a:ln w="9525" cmpd="sng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60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830642DD-D62B-4ECB-B0C2-C21788F1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878" y="1902934"/>
            <a:ext cx="985431" cy="2130663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061A73-4976-491A-97F8-76961F4C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57" y="2235606"/>
            <a:ext cx="4473286" cy="126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F25DF-37D1-4D35-AE5A-44081151F9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65" y="2339448"/>
            <a:ext cx="761803" cy="1264062"/>
          </a:xfrm>
          <a:prstGeom prst="rect">
            <a:avLst/>
          </a:prstGeom>
        </p:spPr>
      </p:pic>
      <p:sp>
        <p:nvSpPr>
          <p:cNvPr id="7" name="Textfeld 41">
            <a:extLst>
              <a:ext uri="{FF2B5EF4-FFF2-40B4-BE49-F238E27FC236}">
                <a16:creationId xmlns:a16="http://schemas.microsoft.com/office/drawing/2014/main" id="{DC86AF47-2023-47D7-BB61-65933023A3A8}"/>
              </a:ext>
            </a:extLst>
          </p:cNvPr>
          <p:cNvSpPr txBox="1"/>
          <p:nvPr/>
        </p:nvSpPr>
        <p:spPr>
          <a:xfrm>
            <a:off x="6620007" y="3557343"/>
            <a:ext cx="1002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+mj-lt"/>
              </a:rPr>
              <a:t>Companion</a:t>
            </a:r>
          </a:p>
        </p:txBody>
      </p:sp>
      <p:sp>
        <p:nvSpPr>
          <p:cNvPr id="27" name="Pfeil: nach rechts gekrümmt 42">
            <a:extLst>
              <a:ext uri="{FF2B5EF4-FFF2-40B4-BE49-F238E27FC236}">
                <a16:creationId xmlns:a16="http://schemas.microsoft.com/office/drawing/2014/main" id="{9AE2D0DE-1754-4511-B299-0BA442A631C2}"/>
              </a:ext>
            </a:extLst>
          </p:cNvPr>
          <p:cNvSpPr/>
          <p:nvPr/>
        </p:nvSpPr>
        <p:spPr>
          <a:xfrm rot="10601657">
            <a:off x="7532379" y="2565664"/>
            <a:ext cx="243987" cy="521225"/>
          </a:xfrm>
          <a:prstGeom prst="curvedRightArrow">
            <a:avLst>
              <a:gd name="adj1" fmla="val 18391"/>
              <a:gd name="adj2" fmla="val 50242"/>
              <a:gd name="adj3" fmla="val 2500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C1A30-07C1-4ECE-BB3D-75DF1CC6490F}"/>
              </a:ext>
            </a:extLst>
          </p:cNvPr>
          <p:cNvSpPr txBox="1"/>
          <p:nvPr/>
        </p:nvSpPr>
        <p:spPr>
          <a:xfrm>
            <a:off x="6595255" y="1555438"/>
            <a:ext cx="105162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L3 Loopback</a:t>
            </a:r>
          </a:p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L2 Loopback</a:t>
            </a:r>
          </a:p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Port Loopback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D626FD-2CBC-4791-9035-E8F9A1935C19}"/>
              </a:ext>
            </a:extLst>
          </p:cNvPr>
          <p:cNvCxnSpPr>
            <a:cxnSpLocks/>
          </p:cNvCxnSpPr>
          <p:nvPr/>
        </p:nvCxnSpPr>
        <p:spPr>
          <a:xfrm>
            <a:off x="2697250" y="1833343"/>
            <a:ext cx="3777441" cy="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8B785C-0080-48F9-8412-FFDD1C413034}"/>
              </a:ext>
            </a:extLst>
          </p:cNvPr>
          <p:cNvSpPr txBox="1"/>
          <p:nvPr/>
        </p:nvSpPr>
        <p:spPr>
          <a:xfrm>
            <a:off x="3743087" y="1710232"/>
            <a:ext cx="165782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Circuit SLA up to 10 Gbps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24312-2A92-424C-9467-E6858CAA6EEC}"/>
              </a:ext>
            </a:extLst>
          </p:cNvPr>
          <p:cNvSpPr txBox="1"/>
          <p:nvPr/>
        </p:nvSpPr>
        <p:spPr>
          <a:xfrm>
            <a:off x="6366692" y="3904502"/>
            <a:ext cx="15087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Companion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Loopback Test Mode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(24/7 leave behind)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F989A-094F-4D39-8138-EEBAF41F74FC}"/>
              </a:ext>
            </a:extLst>
          </p:cNvPr>
          <p:cNvSpPr txBox="1"/>
          <p:nvPr/>
        </p:nvSpPr>
        <p:spPr>
          <a:xfrm>
            <a:off x="787410" y="1665598"/>
            <a:ext cx="13612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RFC-2544 or Y.1564</a:t>
            </a:r>
          </a:p>
          <a:p>
            <a:pPr algn="ctr"/>
            <a:r>
              <a:rPr lang="en-GB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Traffic Gen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9DA7-A266-4EB5-80E6-D5DC6D443FEB}"/>
              </a:ext>
            </a:extLst>
          </p:cNvPr>
          <p:cNvSpPr txBox="1"/>
          <p:nvPr/>
        </p:nvSpPr>
        <p:spPr>
          <a:xfrm>
            <a:off x="553061" y="3904502"/>
            <a:ext cx="178766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4800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Loop Up /Down Commands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+ Traffic</a:t>
            </a:r>
          </a:p>
        </p:txBody>
      </p:sp>
      <p:sp>
        <p:nvSpPr>
          <p:cNvPr id="37" name="Textfeld 41">
            <a:extLst>
              <a:ext uri="{FF2B5EF4-FFF2-40B4-BE49-F238E27FC236}">
                <a16:creationId xmlns:a16="http://schemas.microsoft.com/office/drawing/2014/main" id="{4A934A15-3DB0-4373-9FB4-A906E0D35FBB}"/>
              </a:ext>
            </a:extLst>
          </p:cNvPr>
          <p:cNvSpPr txBox="1"/>
          <p:nvPr/>
        </p:nvSpPr>
        <p:spPr>
          <a:xfrm>
            <a:off x="766260" y="3557343"/>
            <a:ext cx="13612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+mj-lt"/>
              </a:rPr>
              <a:t>SmartClass 4800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7CE0D0-9143-4478-9B4B-76188247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2" y="166289"/>
            <a:ext cx="8467895" cy="51339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Enterprise Ethernet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400" b="0" dirty="0">
                <a:solidFill>
                  <a:srgbClr val="00B0F0"/>
                </a:solidFill>
              </a:rPr>
              <a:t>1G &amp; 10G Loopback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FA03F-73F5-44B7-A24E-305A65663E36}"/>
              </a:ext>
            </a:extLst>
          </p:cNvPr>
          <p:cNvSpPr txBox="1"/>
          <p:nvPr/>
        </p:nvSpPr>
        <p:spPr>
          <a:xfrm>
            <a:off x="6079151" y="127868"/>
            <a:ext cx="2862273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/>
            </a:lvl1pPr>
          </a:lstStyle>
          <a:p>
            <a:r>
              <a:rPr lang="en-US" sz="1000" dirty="0"/>
              <a:t>10G Links with SLA</a:t>
            </a:r>
          </a:p>
          <a:p>
            <a:r>
              <a:rPr lang="en-US" sz="1000" b="0" dirty="0">
                <a:solidFill>
                  <a:srgbClr val="00B050"/>
                </a:solidFill>
              </a:rPr>
              <a:t>Service Activation &amp; Maintenance Tests</a:t>
            </a:r>
          </a:p>
          <a:p>
            <a:r>
              <a:rPr lang="en-US" sz="1000" b="0" dirty="0">
                <a:solidFill>
                  <a:srgbClr val="00B050"/>
                </a:solidFill>
              </a:rPr>
              <a:t>Very easy setup, 1-man job, cheaper E2E test</a:t>
            </a:r>
          </a:p>
        </p:txBody>
      </p:sp>
      <p:pic>
        <p:nvPicPr>
          <p:cNvPr id="23" name="Picture 2" descr="SmartClass 4800 - All-in-one Service Tester, Free Demo | VIAVI">
            <a:extLst>
              <a:ext uri="{FF2B5EF4-FFF2-40B4-BE49-F238E27FC236}">
                <a16:creationId xmlns:a16="http://schemas.microsoft.com/office/drawing/2014/main" id="{3A30367D-657F-44AF-9F6A-5447AC20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5" y="2157458"/>
            <a:ext cx="1845774" cy="13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8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830642DD-D62B-4ECB-B0C2-C21788F1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878" y="1902934"/>
            <a:ext cx="985431" cy="2130663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061A73-4976-491A-97F8-76961F4C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57" y="2235606"/>
            <a:ext cx="4473286" cy="126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F25DF-37D1-4D35-AE5A-44081151F9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65" y="2339448"/>
            <a:ext cx="761803" cy="1264062"/>
          </a:xfrm>
          <a:prstGeom prst="rect">
            <a:avLst/>
          </a:prstGeom>
        </p:spPr>
      </p:pic>
      <p:sp>
        <p:nvSpPr>
          <p:cNvPr id="7" name="Textfeld 41">
            <a:extLst>
              <a:ext uri="{FF2B5EF4-FFF2-40B4-BE49-F238E27FC236}">
                <a16:creationId xmlns:a16="http://schemas.microsoft.com/office/drawing/2014/main" id="{DC86AF47-2023-47D7-BB61-65933023A3A8}"/>
              </a:ext>
            </a:extLst>
          </p:cNvPr>
          <p:cNvSpPr txBox="1"/>
          <p:nvPr/>
        </p:nvSpPr>
        <p:spPr>
          <a:xfrm>
            <a:off x="6620007" y="3557343"/>
            <a:ext cx="1002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+mj-lt"/>
              </a:rPr>
              <a:t>Companion</a:t>
            </a:r>
          </a:p>
        </p:txBody>
      </p:sp>
      <p:sp>
        <p:nvSpPr>
          <p:cNvPr id="27" name="Pfeil: nach rechts gekrümmt 42">
            <a:extLst>
              <a:ext uri="{FF2B5EF4-FFF2-40B4-BE49-F238E27FC236}">
                <a16:creationId xmlns:a16="http://schemas.microsoft.com/office/drawing/2014/main" id="{9AE2D0DE-1754-4511-B299-0BA442A631C2}"/>
              </a:ext>
            </a:extLst>
          </p:cNvPr>
          <p:cNvSpPr/>
          <p:nvPr/>
        </p:nvSpPr>
        <p:spPr>
          <a:xfrm rot="10601657">
            <a:off x="7532379" y="2565664"/>
            <a:ext cx="243987" cy="521225"/>
          </a:xfrm>
          <a:prstGeom prst="curvedRightArrow">
            <a:avLst>
              <a:gd name="adj1" fmla="val 18391"/>
              <a:gd name="adj2" fmla="val 50242"/>
              <a:gd name="adj3" fmla="val 2500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C1A30-07C1-4ECE-BB3D-75DF1CC6490F}"/>
              </a:ext>
            </a:extLst>
          </p:cNvPr>
          <p:cNvSpPr txBox="1"/>
          <p:nvPr/>
        </p:nvSpPr>
        <p:spPr>
          <a:xfrm>
            <a:off x="6595255" y="1555438"/>
            <a:ext cx="105162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L3 Loopback</a:t>
            </a:r>
          </a:p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L2 Loopback</a:t>
            </a:r>
          </a:p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Port Loopback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D626FD-2CBC-4791-9035-E8F9A1935C19}"/>
              </a:ext>
            </a:extLst>
          </p:cNvPr>
          <p:cNvCxnSpPr>
            <a:cxnSpLocks/>
          </p:cNvCxnSpPr>
          <p:nvPr/>
        </p:nvCxnSpPr>
        <p:spPr>
          <a:xfrm>
            <a:off x="2697250" y="1833343"/>
            <a:ext cx="3777441" cy="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8B785C-0080-48F9-8412-FFDD1C413034}"/>
              </a:ext>
            </a:extLst>
          </p:cNvPr>
          <p:cNvSpPr txBox="1"/>
          <p:nvPr/>
        </p:nvSpPr>
        <p:spPr>
          <a:xfrm>
            <a:off x="3743087" y="1710232"/>
            <a:ext cx="165782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Circuit SLA up to 10 Gbps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24312-2A92-424C-9467-E6858CAA6EEC}"/>
              </a:ext>
            </a:extLst>
          </p:cNvPr>
          <p:cNvSpPr txBox="1"/>
          <p:nvPr/>
        </p:nvSpPr>
        <p:spPr>
          <a:xfrm>
            <a:off x="6366692" y="3904502"/>
            <a:ext cx="15087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Companion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Loopback Test Mode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(24/7 leave behind)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F989A-094F-4D39-8138-EEBAF41F74FC}"/>
              </a:ext>
            </a:extLst>
          </p:cNvPr>
          <p:cNvSpPr txBox="1"/>
          <p:nvPr/>
        </p:nvSpPr>
        <p:spPr>
          <a:xfrm>
            <a:off x="787410" y="1665598"/>
            <a:ext cx="13612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RFC-2544 or Y.1564</a:t>
            </a:r>
          </a:p>
          <a:p>
            <a:pPr algn="ctr"/>
            <a:r>
              <a:rPr lang="en-GB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Traffic Gen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9DA7-A266-4EB5-80E6-D5DC6D443FEB}"/>
              </a:ext>
            </a:extLst>
          </p:cNvPr>
          <p:cNvSpPr txBox="1"/>
          <p:nvPr/>
        </p:nvSpPr>
        <p:spPr>
          <a:xfrm>
            <a:off x="553061" y="3904502"/>
            <a:ext cx="178766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5800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Loop Up /Down Commands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+ Traffic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355320-5EB8-4F23-B6B4-EF6425C0CE81}"/>
              </a:ext>
            </a:extLst>
          </p:cNvPr>
          <p:cNvGrpSpPr/>
          <p:nvPr/>
        </p:nvGrpSpPr>
        <p:grpSpPr>
          <a:xfrm>
            <a:off x="502135" y="2025197"/>
            <a:ext cx="1919323" cy="1602157"/>
            <a:chOff x="484513" y="2059827"/>
            <a:chExt cx="1919323" cy="16021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750D07-D92C-48C0-867C-60FFCDFA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513" y="2059827"/>
              <a:ext cx="1919323" cy="160215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758E95-FAC8-4C20-ABEE-6B80611B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041" y="2544061"/>
              <a:ext cx="1266466" cy="768915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sp>
        <p:nvSpPr>
          <p:cNvPr id="37" name="Textfeld 41">
            <a:extLst>
              <a:ext uri="{FF2B5EF4-FFF2-40B4-BE49-F238E27FC236}">
                <a16:creationId xmlns:a16="http://schemas.microsoft.com/office/drawing/2014/main" id="{4A934A15-3DB0-4373-9FB4-A906E0D35FBB}"/>
              </a:ext>
            </a:extLst>
          </p:cNvPr>
          <p:cNvSpPr txBox="1"/>
          <p:nvPr/>
        </p:nvSpPr>
        <p:spPr>
          <a:xfrm>
            <a:off x="766260" y="3557343"/>
            <a:ext cx="13612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+mj-lt"/>
              </a:rPr>
              <a:t>T-BERD/MTS 5800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7CE0D0-9143-4478-9B4B-76188247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2" y="166289"/>
            <a:ext cx="8467895" cy="51339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Enterprise Ethernet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400" b="0" dirty="0">
                <a:solidFill>
                  <a:srgbClr val="00B0F0"/>
                </a:solidFill>
              </a:rPr>
              <a:t>1G &amp; 10G Loopback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FA03F-73F5-44B7-A24E-305A65663E36}"/>
              </a:ext>
            </a:extLst>
          </p:cNvPr>
          <p:cNvSpPr txBox="1"/>
          <p:nvPr/>
        </p:nvSpPr>
        <p:spPr>
          <a:xfrm>
            <a:off x="6079151" y="127868"/>
            <a:ext cx="2862273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/>
            </a:lvl1pPr>
          </a:lstStyle>
          <a:p>
            <a:r>
              <a:rPr lang="en-US" sz="1000" dirty="0"/>
              <a:t>10G Links with SLA</a:t>
            </a:r>
          </a:p>
          <a:p>
            <a:r>
              <a:rPr lang="en-US" sz="1000" b="0" dirty="0">
                <a:solidFill>
                  <a:srgbClr val="00B050"/>
                </a:solidFill>
              </a:rPr>
              <a:t>Service Activation &amp; Maintenance Tests</a:t>
            </a:r>
          </a:p>
          <a:p>
            <a:r>
              <a:rPr lang="en-US" sz="1000" b="0" dirty="0">
                <a:solidFill>
                  <a:srgbClr val="00B050"/>
                </a:solidFill>
              </a:rPr>
              <a:t>Very easy setup, 1-man job, cheaper E2E test</a:t>
            </a:r>
          </a:p>
        </p:txBody>
      </p:sp>
    </p:spTree>
    <p:extLst>
      <p:ext uri="{BB962C8B-B14F-4D97-AF65-F5344CB8AC3E}">
        <p14:creationId xmlns:p14="http://schemas.microsoft.com/office/powerpoint/2010/main" val="163938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061A73-4976-491A-97F8-76961F4CB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357" y="2235606"/>
            <a:ext cx="4473286" cy="1267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F25DF-37D1-4D35-AE5A-44081151F9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65" y="2339448"/>
            <a:ext cx="761803" cy="1264062"/>
          </a:xfrm>
          <a:prstGeom prst="rect">
            <a:avLst/>
          </a:prstGeom>
        </p:spPr>
      </p:pic>
      <p:sp>
        <p:nvSpPr>
          <p:cNvPr id="7" name="Textfeld 41">
            <a:extLst>
              <a:ext uri="{FF2B5EF4-FFF2-40B4-BE49-F238E27FC236}">
                <a16:creationId xmlns:a16="http://schemas.microsoft.com/office/drawing/2014/main" id="{DC86AF47-2023-47D7-BB61-65933023A3A8}"/>
              </a:ext>
            </a:extLst>
          </p:cNvPr>
          <p:cNvSpPr txBox="1"/>
          <p:nvPr/>
        </p:nvSpPr>
        <p:spPr>
          <a:xfrm>
            <a:off x="6620007" y="3557343"/>
            <a:ext cx="1002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+mj-lt"/>
              </a:rPr>
              <a:t>Companion</a:t>
            </a:r>
          </a:p>
        </p:txBody>
      </p:sp>
      <p:sp>
        <p:nvSpPr>
          <p:cNvPr id="27" name="Pfeil: nach rechts gekrümmt 42">
            <a:extLst>
              <a:ext uri="{FF2B5EF4-FFF2-40B4-BE49-F238E27FC236}">
                <a16:creationId xmlns:a16="http://schemas.microsoft.com/office/drawing/2014/main" id="{9AE2D0DE-1754-4511-B299-0BA442A631C2}"/>
              </a:ext>
            </a:extLst>
          </p:cNvPr>
          <p:cNvSpPr/>
          <p:nvPr/>
        </p:nvSpPr>
        <p:spPr>
          <a:xfrm rot="10601657">
            <a:off x="7532379" y="2565664"/>
            <a:ext cx="243987" cy="521225"/>
          </a:xfrm>
          <a:prstGeom prst="curvedRightArrow">
            <a:avLst>
              <a:gd name="adj1" fmla="val 18391"/>
              <a:gd name="adj2" fmla="val 50242"/>
              <a:gd name="adj3" fmla="val 2500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9C1A30-07C1-4ECE-BB3D-75DF1CC6490F}"/>
              </a:ext>
            </a:extLst>
          </p:cNvPr>
          <p:cNvSpPr txBox="1"/>
          <p:nvPr/>
        </p:nvSpPr>
        <p:spPr>
          <a:xfrm>
            <a:off x="6595255" y="1555438"/>
            <a:ext cx="1051621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L3 Loopback</a:t>
            </a:r>
          </a:p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L2 Loopback</a:t>
            </a:r>
          </a:p>
          <a:p>
            <a:r>
              <a:rPr lang="en-US" sz="1050" dirty="0">
                <a:solidFill>
                  <a:srgbClr val="0070C0"/>
                </a:solidFill>
                <a:latin typeface="+mj-lt"/>
              </a:rPr>
              <a:t>Port Loopback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D626FD-2CBC-4791-9035-E8F9A1935C19}"/>
              </a:ext>
            </a:extLst>
          </p:cNvPr>
          <p:cNvCxnSpPr>
            <a:cxnSpLocks/>
          </p:cNvCxnSpPr>
          <p:nvPr/>
        </p:nvCxnSpPr>
        <p:spPr>
          <a:xfrm>
            <a:off x="2697250" y="1833343"/>
            <a:ext cx="3777441" cy="0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8B785C-0080-48F9-8412-FFDD1C413034}"/>
              </a:ext>
            </a:extLst>
          </p:cNvPr>
          <p:cNvSpPr txBox="1"/>
          <p:nvPr/>
        </p:nvSpPr>
        <p:spPr>
          <a:xfrm>
            <a:off x="3743087" y="1710232"/>
            <a:ext cx="165782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Circuit SLA up to 10 Gbps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24312-2A92-424C-9467-E6858CAA6EEC}"/>
              </a:ext>
            </a:extLst>
          </p:cNvPr>
          <p:cNvSpPr txBox="1"/>
          <p:nvPr/>
        </p:nvSpPr>
        <p:spPr>
          <a:xfrm>
            <a:off x="6366692" y="3904502"/>
            <a:ext cx="15087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Companion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Loopback Test Mode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(24/7 leave behind)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F989A-094F-4D39-8138-EEBAF41F74FC}"/>
              </a:ext>
            </a:extLst>
          </p:cNvPr>
          <p:cNvSpPr txBox="1"/>
          <p:nvPr/>
        </p:nvSpPr>
        <p:spPr>
          <a:xfrm>
            <a:off x="787410" y="1665598"/>
            <a:ext cx="13612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RFC-2544 or Y.1564</a:t>
            </a:r>
          </a:p>
          <a:p>
            <a:pPr algn="ctr"/>
            <a:r>
              <a:rPr lang="en-GB" sz="100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Traffic Gen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9DA7-A266-4EB5-80E6-D5DC6D443FEB}"/>
              </a:ext>
            </a:extLst>
          </p:cNvPr>
          <p:cNvSpPr txBox="1"/>
          <p:nvPr/>
        </p:nvSpPr>
        <p:spPr>
          <a:xfrm>
            <a:off x="553061" y="3904502"/>
            <a:ext cx="178766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2100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Loop Up /Down Commands </a:t>
            </a:r>
          </a:p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+ Traffic</a:t>
            </a:r>
          </a:p>
        </p:txBody>
      </p:sp>
      <p:sp>
        <p:nvSpPr>
          <p:cNvPr id="37" name="Textfeld 41">
            <a:extLst>
              <a:ext uri="{FF2B5EF4-FFF2-40B4-BE49-F238E27FC236}">
                <a16:creationId xmlns:a16="http://schemas.microsoft.com/office/drawing/2014/main" id="{4A934A15-3DB0-4373-9FB4-A906E0D35FBB}"/>
              </a:ext>
            </a:extLst>
          </p:cNvPr>
          <p:cNvSpPr txBox="1"/>
          <p:nvPr/>
        </p:nvSpPr>
        <p:spPr>
          <a:xfrm>
            <a:off x="960738" y="3557343"/>
            <a:ext cx="10021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latin typeface="+mj-lt"/>
              </a:rPr>
              <a:t>MAP-2100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7CE0D0-9143-4478-9B4B-76188247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2" y="166289"/>
            <a:ext cx="8467895" cy="51339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Enterprise Ethernet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400" b="0" dirty="0">
                <a:solidFill>
                  <a:srgbClr val="00B0F0"/>
                </a:solidFill>
              </a:rPr>
              <a:t>1G &amp; 10G Loopback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FA03F-73F5-44B7-A24E-305A65663E36}"/>
              </a:ext>
            </a:extLst>
          </p:cNvPr>
          <p:cNvSpPr txBox="1"/>
          <p:nvPr/>
        </p:nvSpPr>
        <p:spPr>
          <a:xfrm>
            <a:off x="6079151" y="127868"/>
            <a:ext cx="2862273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/>
            </a:lvl1pPr>
          </a:lstStyle>
          <a:p>
            <a:r>
              <a:rPr lang="en-US" sz="1000" dirty="0"/>
              <a:t>10G Links with SLA</a:t>
            </a:r>
          </a:p>
          <a:p>
            <a:r>
              <a:rPr lang="en-US" sz="1000" b="0" dirty="0">
                <a:solidFill>
                  <a:srgbClr val="00B050"/>
                </a:solidFill>
              </a:rPr>
              <a:t>Service Activation &amp; Maintenance Tests</a:t>
            </a:r>
          </a:p>
          <a:p>
            <a:r>
              <a:rPr lang="en-US" sz="1000" b="0" dirty="0">
                <a:solidFill>
                  <a:srgbClr val="00B050"/>
                </a:solidFill>
              </a:rPr>
              <a:t>Very easy setup, 1-man job, cheaper E2E test</a:t>
            </a:r>
          </a:p>
        </p:txBody>
      </p:sp>
      <p:pic>
        <p:nvPicPr>
          <p:cNvPr id="1026" name="Picture 2" descr="Remote BER Test Unit - MAP-2100 | Request Demo - VIAVI">
            <a:extLst>
              <a:ext uri="{FF2B5EF4-FFF2-40B4-BE49-F238E27FC236}">
                <a16:creationId xmlns:a16="http://schemas.microsoft.com/office/drawing/2014/main" id="{BB1C20F7-197D-41E4-9223-260E74BE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5" y="2608438"/>
            <a:ext cx="1944541" cy="48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2EE6A16-7943-40B2-BB17-B8D045038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878" y="1902934"/>
            <a:ext cx="985431" cy="2130663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3248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6B1D5A-4925-48C8-A144-961A3F5E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088" y="870006"/>
            <a:ext cx="1767979" cy="382265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F327A-AE85-4D1A-A559-E2338AF2D922}"/>
              </a:ext>
            </a:extLst>
          </p:cNvPr>
          <p:cNvSpPr txBox="1"/>
          <p:nvPr/>
        </p:nvSpPr>
        <p:spPr>
          <a:xfrm>
            <a:off x="237441" y="1891023"/>
            <a:ext cx="2764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Persist on Boot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 </a:t>
            </a:r>
          </a:p>
          <a:p>
            <a:pPr algn="r"/>
            <a:r>
              <a:rPr lang="en-US" sz="1000" dirty="0"/>
              <a:t>Loopback test resumes with this profile after reboot (loss of power while left behind or unit preset before being shipped to test site)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4608A-FBC3-4234-9CCA-7A213E0F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Loopback</a:t>
            </a:r>
            <a:br>
              <a:rPr lang="en-US" dirty="0"/>
            </a:br>
            <a:r>
              <a:rPr lang="en-US" sz="1400" b="0" dirty="0"/>
              <a:t>Test Profile (Setup)</a:t>
            </a:r>
            <a:endParaRPr lang="en-US" sz="1800" b="0" dirty="0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9D13B816-3143-49A9-809B-EEE8BF7B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59" y="1381266"/>
            <a:ext cx="1277187" cy="512485"/>
          </a:xfrm>
          <a:prstGeom prst="rect">
            <a:avLst/>
          </a:prstGeom>
        </p:spPr>
      </p:pic>
      <p:pic>
        <p:nvPicPr>
          <p:cNvPr id="9" name="Grafik 19">
            <a:extLst>
              <a:ext uri="{FF2B5EF4-FFF2-40B4-BE49-F238E27FC236}">
                <a16:creationId xmlns:a16="http://schemas.microsoft.com/office/drawing/2014/main" id="{F330B0F6-FB32-4827-AE04-3F7A7F539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59" y="2009143"/>
            <a:ext cx="1277187" cy="5045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EB863D-9F84-433E-8143-D65198CA2BB5}"/>
              </a:ext>
            </a:extLst>
          </p:cNvPr>
          <p:cNvCxnSpPr>
            <a:cxnSpLocks/>
          </p:cNvCxnSpPr>
          <p:nvPr/>
        </p:nvCxnSpPr>
        <p:spPr>
          <a:xfrm flipV="1">
            <a:off x="5527497" y="1755648"/>
            <a:ext cx="486642" cy="32487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5FE7F2-D0AF-48CF-AB26-E78A16CE8FB2}"/>
              </a:ext>
            </a:extLst>
          </p:cNvPr>
          <p:cNvCxnSpPr>
            <a:cxnSpLocks/>
          </p:cNvCxnSpPr>
          <p:nvPr/>
        </p:nvCxnSpPr>
        <p:spPr>
          <a:xfrm>
            <a:off x="5527496" y="2296275"/>
            <a:ext cx="486643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0AD688-54CA-4DDE-ABCA-77985B80B48C}"/>
              </a:ext>
            </a:extLst>
          </p:cNvPr>
          <p:cNvCxnSpPr>
            <a:cxnSpLocks/>
          </p:cNvCxnSpPr>
          <p:nvPr/>
        </p:nvCxnSpPr>
        <p:spPr>
          <a:xfrm>
            <a:off x="5527496" y="2695255"/>
            <a:ext cx="486643" cy="57034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2">
            <a:extLst>
              <a:ext uri="{FF2B5EF4-FFF2-40B4-BE49-F238E27FC236}">
                <a16:creationId xmlns:a16="http://schemas.microsoft.com/office/drawing/2014/main" id="{73C0FE82-2972-4298-894D-A5A9F6EF8C26}"/>
              </a:ext>
            </a:extLst>
          </p:cNvPr>
          <p:cNvSpPr txBox="1"/>
          <p:nvPr/>
        </p:nvSpPr>
        <p:spPr>
          <a:xfrm>
            <a:off x="6122387" y="4146293"/>
            <a:ext cx="2715808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 b="1" dirty="0"/>
              <a:t>Interface Protocol</a:t>
            </a:r>
          </a:p>
          <a:p>
            <a:r>
              <a:rPr lang="en-US" sz="1000" dirty="0">
                <a:solidFill>
                  <a:srgbClr val="0070C0"/>
                </a:solidFill>
              </a:rPr>
              <a:t>LAYER2-VIAVI-LB</a:t>
            </a:r>
            <a:r>
              <a:rPr lang="en-US" sz="1000" dirty="0"/>
              <a:t> </a:t>
            </a:r>
          </a:p>
          <a:p>
            <a:r>
              <a:rPr lang="en-US" sz="1000" dirty="0"/>
              <a:t>for Layer 2 Ethernet Loop</a:t>
            </a:r>
          </a:p>
          <a:p>
            <a:r>
              <a:rPr lang="en-US" sz="1000" b="1" dirty="0">
                <a:solidFill>
                  <a:schemeClr val="bg2"/>
                </a:solidFill>
              </a:rPr>
              <a:t>J-Proof</a:t>
            </a:r>
            <a:r>
              <a:rPr lang="en-US" sz="1000" dirty="0">
                <a:solidFill>
                  <a:schemeClr val="bg2"/>
                </a:solidFill>
              </a:rPr>
              <a:t> supported (with 10G Loopback only)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D819A2-2ABF-4D48-9037-CAB52B8673CC}"/>
              </a:ext>
            </a:extLst>
          </p:cNvPr>
          <p:cNvCxnSpPr>
            <a:cxnSpLocks/>
          </p:cNvCxnSpPr>
          <p:nvPr/>
        </p:nvCxnSpPr>
        <p:spPr>
          <a:xfrm flipH="1" flipV="1">
            <a:off x="3088298" y="2321910"/>
            <a:ext cx="471688" cy="153888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13">
            <a:extLst>
              <a:ext uri="{FF2B5EF4-FFF2-40B4-BE49-F238E27FC236}">
                <a16:creationId xmlns:a16="http://schemas.microsoft.com/office/drawing/2014/main" id="{FA4A02BD-46A2-494E-ABFB-2C17AB747FC9}"/>
              </a:ext>
            </a:extLst>
          </p:cNvPr>
          <p:cNvSpPr txBox="1"/>
          <p:nvPr/>
        </p:nvSpPr>
        <p:spPr>
          <a:xfrm>
            <a:off x="-1" y="3376852"/>
            <a:ext cx="3002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VLAN Filter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Disabled</a:t>
            </a:r>
            <a:endParaRPr lang="en-US" sz="1000" dirty="0"/>
          </a:p>
          <a:p>
            <a:pPr algn="r"/>
            <a:r>
              <a:rPr lang="en-US" sz="1000" dirty="0"/>
              <a:t>All tagged or untagged test frames are looped</a:t>
            </a:r>
          </a:p>
          <a:p>
            <a:pPr algn="r"/>
            <a:endParaRPr lang="en-US" sz="1000" dirty="0"/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</a:t>
            </a:r>
            <a:endParaRPr lang="en-US" sz="1000" dirty="0"/>
          </a:p>
          <a:p>
            <a:pPr algn="r"/>
            <a:r>
              <a:rPr lang="en-US" sz="1000" dirty="0"/>
              <a:t>Only test frames with correct </a:t>
            </a:r>
          </a:p>
          <a:p>
            <a:pPr algn="r"/>
            <a:r>
              <a:rPr lang="en-US" sz="1000" dirty="0"/>
              <a:t>VLAN ID and VLAN Priority are looped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A03121-0466-40A9-BAF8-F504E0C74D25}"/>
              </a:ext>
            </a:extLst>
          </p:cNvPr>
          <p:cNvCxnSpPr>
            <a:cxnSpLocks/>
          </p:cNvCxnSpPr>
          <p:nvPr/>
        </p:nvCxnSpPr>
        <p:spPr>
          <a:xfrm flipH="1">
            <a:off x="3137689" y="2872690"/>
            <a:ext cx="422297" cy="288521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0">
            <a:extLst>
              <a:ext uri="{FF2B5EF4-FFF2-40B4-BE49-F238E27FC236}">
                <a16:creationId xmlns:a16="http://schemas.microsoft.com/office/drawing/2014/main" id="{A42C19D3-16EE-439C-8A9B-9EF5CDC1A822}"/>
              </a:ext>
            </a:extLst>
          </p:cNvPr>
          <p:cNvSpPr txBox="1"/>
          <p:nvPr/>
        </p:nvSpPr>
        <p:spPr>
          <a:xfrm>
            <a:off x="6114558" y="821328"/>
            <a:ext cx="2911374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Interface Type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RJ45</a:t>
            </a:r>
            <a:r>
              <a:rPr lang="en-US" sz="1000" dirty="0"/>
              <a:t> – built-in 1000BaseT (only 1GE supported)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SFP</a:t>
            </a:r>
            <a:r>
              <a:rPr lang="en-US" sz="1000" dirty="0"/>
              <a:t> – Optical/Ethernet 1G or 10G SFP+)</a:t>
            </a: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6B19AF7E-D189-4727-8AEF-DCDF6B669DF0}"/>
              </a:ext>
            </a:extLst>
          </p:cNvPr>
          <p:cNvSpPr txBox="1"/>
          <p:nvPr/>
        </p:nvSpPr>
        <p:spPr>
          <a:xfrm>
            <a:off x="6141242" y="2513645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Interface Rate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1G</a:t>
            </a:r>
            <a:r>
              <a:rPr lang="en-US" sz="1000" dirty="0"/>
              <a:t> for 1GE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10G </a:t>
            </a:r>
            <a:r>
              <a:rPr lang="en-US" sz="1000" dirty="0"/>
              <a:t>for 10GigE</a:t>
            </a:r>
          </a:p>
          <a:p>
            <a:r>
              <a:rPr lang="en-US" sz="1000" dirty="0"/>
              <a:t>(correct SFP/SFP+ must be plugged in)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259FA7B-2A15-4672-9383-9E88D043F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387" y="3427299"/>
            <a:ext cx="1280605" cy="717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089298-7030-4061-AEFC-612FAFDCD291}"/>
              </a:ext>
            </a:extLst>
          </p:cNvPr>
          <p:cNvSpPr txBox="1"/>
          <p:nvPr/>
        </p:nvSpPr>
        <p:spPr>
          <a:xfrm>
            <a:off x="5527496" y="84134"/>
            <a:ext cx="355499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7EF36-037A-48E2-976C-B1106CEB16A4}"/>
              </a:ext>
            </a:extLst>
          </p:cNvPr>
          <p:cNvSpPr txBox="1"/>
          <p:nvPr/>
        </p:nvSpPr>
        <p:spPr>
          <a:xfrm>
            <a:off x="5527496" y="330796"/>
            <a:ext cx="35549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Frames sent by the Remote Device are looped back </a:t>
            </a:r>
            <a:r>
              <a:rPr lang="en-US" sz="1000" dirty="0">
                <a:solidFill>
                  <a:schemeClr val="bg2"/>
                </a:solidFill>
              </a:rPr>
              <a:t>with the MAC addresses swapped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7FD3C2-45B8-46BD-A375-F34F04CE3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382" y="93112"/>
            <a:ext cx="1939685" cy="7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CFDD2C61-CFC7-4AD1-B2F7-E6D23525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513" y="870006"/>
            <a:ext cx="1767978" cy="3822654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B9CBCA-1207-4FC0-B8C8-642CFA3A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/>
          <a:p>
            <a:r>
              <a:rPr lang="en-US" dirty="0"/>
              <a:t>L2 Loopback</a:t>
            </a:r>
            <a:br>
              <a:rPr lang="en-US" dirty="0"/>
            </a:br>
            <a:r>
              <a:rPr lang="en-US" sz="1400" b="0" dirty="0"/>
              <a:t>Test Results</a:t>
            </a:r>
            <a:endParaRPr lang="en-US" b="0" dirty="0"/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C9D1932E-38BC-49D8-8825-B44A2B099795}"/>
              </a:ext>
            </a:extLst>
          </p:cNvPr>
          <p:cNvSpPr txBox="1"/>
          <p:nvPr/>
        </p:nvSpPr>
        <p:spPr>
          <a:xfrm>
            <a:off x="6141243" y="2296826"/>
            <a:ext cx="300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Link Counters</a:t>
            </a:r>
          </a:p>
          <a:p>
            <a:r>
              <a:rPr lang="en-US" sz="1000" dirty="0"/>
              <a:t>Counts Frames received from the Remote Device </a:t>
            </a:r>
            <a:br>
              <a:rPr lang="en-US" sz="1000" dirty="0"/>
            </a:br>
            <a:r>
              <a:rPr lang="en-US" sz="1000" dirty="0"/>
              <a:t>(same MAC which sent the Loop Up command) and sent (looped back) from the NSC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A438FC-8150-4E97-8CE6-626CEE84C418}"/>
              </a:ext>
            </a:extLst>
          </p:cNvPr>
          <p:cNvCxnSpPr>
            <a:cxnSpLocks/>
          </p:cNvCxnSpPr>
          <p:nvPr/>
        </p:nvCxnSpPr>
        <p:spPr>
          <a:xfrm>
            <a:off x="5527496" y="2630920"/>
            <a:ext cx="463238" cy="403747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BE9909AD-B8AF-4220-8DA1-E3F695135846}"/>
              </a:ext>
            </a:extLst>
          </p:cNvPr>
          <p:cNvSpPr txBox="1"/>
          <p:nvPr/>
        </p:nvSpPr>
        <p:spPr>
          <a:xfrm>
            <a:off x="6135260" y="3119024"/>
            <a:ext cx="2231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Frame Lost Counter</a:t>
            </a:r>
          </a:p>
          <a:p>
            <a:r>
              <a:rPr lang="en-US" sz="1000" dirty="0"/>
              <a:t>Counts received Errored Frames</a:t>
            </a:r>
          </a:p>
          <a:p>
            <a:r>
              <a:rPr lang="en-US" sz="1000" dirty="0"/>
              <a:t>(only supported with 10G Loopback)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00A6F6-B396-4F2A-8A16-3DFF1022B5B5}"/>
              </a:ext>
            </a:extLst>
          </p:cNvPr>
          <p:cNvCxnSpPr>
            <a:cxnSpLocks/>
          </p:cNvCxnSpPr>
          <p:nvPr/>
        </p:nvCxnSpPr>
        <p:spPr>
          <a:xfrm>
            <a:off x="5527496" y="2060601"/>
            <a:ext cx="425531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2">
            <a:extLst>
              <a:ext uri="{FF2B5EF4-FFF2-40B4-BE49-F238E27FC236}">
                <a16:creationId xmlns:a16="http://schemas.microsoft.com/office/drawing/2014/main" id="{9B801329-1B25-4417-8462-F45139223C87}"/>
              </a:ext>
            </a:extLst>
          </p:cNvPr>
          <p:cNvSpPr txBox="1"/>
          <p:nvPr/>
        </p:nvSpPr>
        <p:spPr>
          <a:xfrm>
            <a:off x="6139989" y="1628516"/>
            <a:ext cx="2323072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Remote Traffic Generator</a:t>
            </a:r>
          </a:p>
          <a:p>
            <a:r>
              <a:rPr lang="en-US" sz="1000" dirty="0">
                <a:solidFill>
                  <a:srgbClr val="000000"/>
                </a:solidFill>
              </a:rPr>
              <a:t>00:00:00:00:00:00:00 -&gt; Loop is down</a:t>
            </a:r>
          </a:p>
          <a:p>
            <a:r>
              <a:rPr lang="en-US" sz="1000" dirty="0">
                <a:solidFill>
                  <a:srgbClr val="000000"/>
                </a:solidFill>
              </a:rPr>
              <a:t>MAC of the remote unit -&gt; Loop is 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B98B7D-34D4-42F0-BC00-F49616EAC23B}"/>
              </a:ext>
            </a:extLst>
          </p:cNvPr>
          <p:cNvSpPr txBox="1"/>
          <p:nvPr/>
        </p:nvSpPr>
        <p:spPr>
          <a:xfrm>
            <a:off x="150829" y="1171449"/>
            <a:ext cx="285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Test Running </a:t>
            </a:r>
            <a:br>
              <a:rPr lang="en-US" sz="1000" b="1" dirty="0"/>
            </a:br>
            <a:r>
              <a:rPr lang="en-US" sz="1000" dirty="0"/>
              <a:t>NSC ready to be looped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171940-83CF-4D3D-8141-63D408BEAA8C}"/>
              </a:ext>
            </a:extLst>
          </p:cNvPr>
          <p:cNvCxnSpPr>
            <a:cxnSpLocks/>
          </p:cNvCxnSpPr>
          <p:nvPr/>
        </p:nvCxnSpPr>
        <p:spPr>
          <a:xfrm flipH="1">
            <a:off x="3084142" y="1365010"/>
            <a:ext cx="297589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222DD1-939D-45A4-B7E6-18E36BFC8CD2}"/>
              </a:ext>
            </a:extLst>
          </p:cNvPr>
          <p:cNvCxnSpPr>
            <a:cxnSpLocks/>
          </p:cNvCxnSpPr>
          <p:nvPr/>
        </p:nvCxnSpPr>
        <p:spPr>
          <a:xfrm>
            <a:off x="5527496" y="2437674"/>
            <a:ext cx="425531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0C5BDA1-0A5F-40ED-B988-4EA6AB539851}"/>
              </a:ext>
            </a:extLst>
          </p:cNvPr>
          <p:cNvSpPr txBox="1"/>
          <p:nvPr/>
        </p:nvSpPr>
        <p:spPr>
          <a:xfrm>
            <a:off x="5527495" y="730906"/>
            <a:ext cx="3554998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Incoming </a:t>
            </a:r>
            <a:r>
              <a:rPr lang="en-US" sz="1000" b="1" dirty="0"/>
              <a:t>Loop Up </a:t>
            </a:r>
            <a:r>
              <a:rPr lang="en-US" sz="1000" dirty="0"/>
              <a:t>Command (with Destination address matching the MAC address of the NSC) will be acknowledged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BB22A3-F38A-4682-B1D7-E2DF8C82F4AD}"/>
              </a:ext>
            </a:extLst>
          </p:cNvPr>
          <p:cNvSpPr txBox="1"/>
          <p:nvPr/>
        </p:nvSpPr>
        <p:spPr>
          <a:xfrm>
            <a:off x="5527495" y="84134"/>
            <a:ext cx="355499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FD455-2818-4BC1-936C-4CD8E4B3C0B3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Frames sent by the Remote Device are looped back </a:t>
            </a:r>
            <a:r>
              <a:rPr lang="en-US" sz="1000" dirty="0">
                <a:solidFill>
                  <a:schemeClr val="bg2"/>
                </a:solidFill>
              </a:rPr>
              <a:t>with the MAC addresses swapped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71A8AF-B52B-4764-A88E-40A016128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06" y="93112"/>
            <a:ext cx="1939685" cy="7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89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4BBA414-CFC2-418A-844C-055663FF1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4"/>
          <a:stretch/>
        </p:blipFill>
        <p:spPr>
          <a:xfrm>
            <a:off x="6122751" y="3427056"/>
            <a:ext cx="1275948" cy="70995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3CEE7ED-B82F-4524-A66A-BB57F36A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750" y="870004"/>
            <a:ext cx="1767620" cy="382188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4608A-FBC3-4234-9CCA-7A213E0F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Loopback</a:t>
            </a:r>
            <a:br>
              <a:rPr lang="en-US" dirty="0"/>
            </a:br>
            <a:r>
              <a:rPr lang="en-US" sz="1400" b="0" dirty="0"/>
              <a:t>Test Profile</a:t>
            </a:r>
            <a:r>
              <a:rPr lang="en-US" sz="1400" b="0" dirty="0">
                <a:solidFill>
                  <a:srgbClr val="000000"/>
                </a:solidFill>
              </a:rPr>
              <a:t> (Setup)</a:t>
            </a:r>
            <a:endParaRPr lang="en-US" b="0" dirty="0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9D13B816-3143-49A9-809B-EEE8BF7BB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59" y="1381266"/>
            <a:ext cx="1277187" cy="512485"/>
          </a:xfrm>
          <a:prstGeom prst="rect">
            <a:avLst/>
          </a:prstGeom>
        </p:spPr>
      </p:pic>
      <p:pic>
        <p:nvPicPr>
          <p:cNvPr id="9" name="Grafik 19">
            <a:extLst>
              <a:ext uri="{FF2B5EF4-FFF2-40B4-BE49-F238E27FC236}">
                <a16:creationId xmlns:a16="http://schemas.microsoft.com/office/drawing/2014/main" id="{F330B0F6-FB32-4827-AE04-3F7A7F539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559" y="2009143"/>
            <a:ext cx="1277187" cy="5045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EB863D-9F84-433E-8143-D65198CA2BB5}"/>
              </a:ext>
            </a:extLst>
          </p:cNvPr>
          <p:cNvCxnSpPr>
            <a:cxnSpLocks/>
          </p:cNvCxnSpPr>
          <p:nvPr/>
        </p:nvCxnSpPr>
        <p:spPr>
          <a:xfrm flipV="1">
            <a:off x="5527497" y="1755648"/>
            <a:ext cx="486642" cy="32487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5FE7F2-D0AF-48CF-AB26-E78A16CE8FB2}"/>
              </a:ext>
            </a:extLst>
          </p:cNvPr>
          <p:cNvCxnSpPr>
            <a:cxnSpLocks/>
          </p:cNvCxnSpPr>
          <p:nvPr/>
        </p:nvCxnSpPr>
        <p:spPr>
          <a:xfrm>
            <a:off x="5527496" y="2296275"/>
            <a:ext cx="486643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0AD688-54CA-4DDE-ABCA-77985B80B48C}"/>
              </a:ext>
            </a:extLst>
          </p:cNvPr>
          <p:cNvCxnSpPr>
            <a:cxnSpLocks/>
          </p:cNvCxnSpPr>
          <p:nvPr/>
        </p:nvCxnSpPr>
        <p:spPr>
          <a:xfrm>
            <a:off x="5527496" y="2761243"/>
            <a:ext cx="411391" cy="359029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13">
            <a:extLst>
              <a:ext uri="{FF2B5EF4-FFF2-40B4-BE49-F238E27FC236}">
                <a16:creationId xmlns:a16="http://schemas.microsoft.com/office/drawing/2014/main" id="{FA4A02BD-46A2-494E-ABFB-2C17AB747FC9}"/>
              </a:ext>
            </a:extLst>
          </p:cNvPr>
          <p:cNvSpPr txBox="1"/>
          <p:nvPr/>
        </p:nvSpPr>
        <p:spPr>
          <a:xfrm>
            <a:off x="-1" y="3376852"/>
            <a:ext cx="300275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VLAN Filter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Disabled</a:t>
            </a:r>
            <a:endParaRPr lang="en-US" sz="1000" dirty="0"/>
          </a:p>
          <a:p>
            <a:pPr algn="r"/>
            <a:r>
              <a:rPr lang="en-US" sz="1000" dirty="0"/>
              <a:t>All tagged or untagged test packets are looped</a:t>
            </a:r>
          </a:p>
          <a:p>
            <a:pPr algn="r"/>
            <a:r>
              <a:rPr lang="en-US" sz="1000" dirty="0"/>
              <a:t>The NSC replies to all tagged &amp; untagged ARPs </a:t>
            </a:r>
            <a:br>
              <a:rPr lang="en-US" sz="1000" dirty="0">
                <a:solidFill>
                  <a:srgbClr val="FF0000"/>
                </a:solidFill>
              </a:rPr>
            </a:br>
            <a:endParaRPr lang="en-US" sz="1000" dirty="0"/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</a:t>
            </a:r>
            <a:endParaRPr lang="en-US" sz="1000" dirty="0"/>
          </a:p>
          <a:p>
            <a:pPr algn="r"/>
            <a:r>
              <a:rPr lang="en-US" sz="1000" dirty="0"/>
              <a:t>Only test packets with correct </a:t>
            </a:r>
          </a:p>
          <a:p>
            <a:pPr algn="r"/>
            <a:r>
              <a:rPr lang="en-US" sz="1000" dirty="0"/>
              <a:t>VLAN ID and VLAN Priority are looped</a:t>
            </a:r>
          </a:p>
          <a:p>
            <a:pPr algn="r"/>
            <a:r>
              <a:rPr lang="en-US" sz="1000" dirty="0"/>
              <a:t>The NSC only replies to ARPs </a:t>
            </a:r>
            <a:br>
              <a:rPr lang="en-US" sz="1000" dirty="0"/>
            </a:br>
            <a:r>
              <a:rPr lang="en-US" sz="1000" dirty="0"/>
              <a:t>received with the correct VLAN ID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A03121-0466-40A9-BAF8-F504E0C74D25}"/>
              </a:ext>
            </a:extLst>
          </p:cNvPr>
          <p:cNvCxnSpPr>
            <a:cxnSpLocks/>
          </p:cNvCxnSpPr>
          <p:nvPr/>
        </p:nvCxnSpPr>
        <p:spPr>
          <a:xfrm flipH="1">
            <a:off x="3181546" y="3843646"/>
            <a:ext cx="378441" cy="68478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10">
            <a:extLst>
              <a:ext uri="{FF2B5EF4-FFF2-40B4-BE49-F238E27FC236}">
                <a16:creationId xmlns:a16="http://schemas.microsoft.com/office/drawing/2014/main" id="{12168562-17B9-4450-9DA6-9BD826C406AC}"/>
              </a:ext>
            </a:extLst>
          </p:cNvPr>
          <p:cNvSpPr txBox="1"/>
          <p:nvPr/>
        </p:nvSpPr>
        <p:spPr>
          <a:xfrm>
            <a:off x="6114558" y="821328"/>
            <a:ext cx="2911374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Interface Type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RJ45</a:t>
            </a:r>
            <a:r>
              <a:rPr lang="en-US" sz="1000" dirty="0"/>
              <a:t> – built-in 1000BaseT (only 1GE supported)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SFP</a:t>
            </a:r>
            <a:r>
              <a:rPr lang="en-US" sz="1000" dirty="0"/>
              <a:t> – Optical/Ethernet 1G or 10G SFP+)</a:t>
            </a: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4136304C-4F34-481F-80A3-815E6FF9316A}"/>
              </a:ext>
            </a:extLst>
          </p:cNvPr>
          <p:cNvSpPr txBox="1"/>
          <p:nvPr/>
        </p:nvSpPr>
        <p:spPr>
          <a:xfrm>
            <a:off x="6141242" y="2513645"/>
            <a:ext cx="2416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Interface Rate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1G</a:t>
            </a:r>
            <a:r>
              <a:rPr lang="en-US" sz="1000" dirty="0"/>
              <a:t> for 1GE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10G </a:t>
            </a:r>
            <a:r>
              <a:rPr lang="en-US" sz="1000" dirty="0"/>
              <a:t>for 10GigE</a:t>
            </a:r>
          </a:p>
          <a:p>
            <a:r>
              <a:rPr lang="en-US" sz="1000" dirty="0"/>
              <a:t>(correct SFP/SFP+ must be plugged in)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37C403-AE15-4E9B-BF33-CBE6BFD49D00}"/>
              </a:ext>
            </a:extLst>
          </p:cNvPr>
          <p:cNvSpPr txBox="1"/>
          <p:nvPr/>
        </p:nvSpPr>
        <p:spPr>
          <a:xfrm>
            <a:off x="237441" y="1891023"/>
            <a:ext cx="2764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Persist on Boot</a:t>
            </a:r>
          </a:p>
          <a:p>
            <a:pPr algn="r"/>
            <a:r>
              <a:rPr lang="en-US" sz="1000" dirty="0">
                <a:solidFill>
                  <a:srgbClr val="0070C0"/>
                </a:solidFill>
              </a:rPr>
              <a:t>Enabled </a:t>
            </a:r>
          </a:p>
          <a:p>
            <a:pPr algn="r"/>
            <a:r>
              <a:rPr lang="en-US" sz="1000" dirty="0"/>
              <a:t>Loopback test resumes with this profile after reboot (loss of power while left behind or unit preset before being shipped to test site)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CC8A50-0CF9-4AA8-B3D0-DBB583113AAC}"/>
              </a:ext>
            </a:extLst>
          </p:cNvPr>
          <p:cNvCxnSpPr>
            <a:cxnSpLocks/>
          </p:cNvCxnSpPr>
          <p:nvPr/>
        </p:nvCxnSpPr>
        <p:spPr>
          <a:xfrm flipH="1" flipV="1">
            <a:off x="3088298" y="2321910"/>
            <a:ext cx="471688" cy="153888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fik 11">
            <a:extLst>
              <a:ext uri="{FF2B5EF4-FFF2-40B4-BE49-F238E27FC236}">
                <a16:creationId xmlns:a16="http://schemas.microsoft.com/office/drawing/2014/main" id="{A32A12D3-7F2D-46D6-9C11-FC347DC78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498" y="3657736"/>
            <a:ext cx="1277187" cy="487321"/>
          </a:xfrm>
          <a:prstGeom prst="rect">
            <a:avLst/>
          </a:prstGeom>
        </p:spPr>
      </p:pic>
      <p:sp>
        <p:nvSpPr>
          <p:cNvPr id="27" name="Textfeld 2">
            <a:extLst>
              <a:ext uri="{FF2B5EF4-FFF2-40B4-BE49-F238E27FC236}">
                <a16:creationId xmlns:a16="http://schemas.microsoft.com/office/drawing/2014/main" id="{86BABF0A-C2EA-498E-BAD5-5B76A27A6748}"/>
              </a:ext>
            </a:extLst>
          </p:cNvPr>
          <p:cNvSpPr txBox="1"/>
          <p:nvPr/>
        </p:nvSpPr>
        <p:spPr>
          <a:xfrm>
            <a:off x="7612623" y="4145057"/>
            <a:ext cx="1124026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Address Type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DHCP </a:t>
            </a:r>
            <a:r>
              <a:rPr lang="en-US" sz="1000" dirty="0"/>
              <a:t>server or </a:t>
            </a:r>
          </a:p>
          <a:p>
            <a:r>
              <a:rPr lang="en-US" sz="1000" dirty="0">
                <a:solidFill>
                  <a:srgbClr val="0070C0"/>
                </a:solidFill>
              </a:rPr>
              <a:t>Static</a:t>
            </a:r>
            <a:r>
              <a:rPr lang="en-US" sz="1000" dirty="0"/>
              <a:t> IP</a:t>
            </a:r>
          </a:p>
        </p:txBody>
      </p:sp>
      <p:sp>
        <p:nvSpPr>
          <p:cNvPr id="31" name="Textfeld 2">
            <a:extLst>
              <a:ext uri="{FF2B5EF4-FFF2-40B4-BE49-F238E27FC236}">
                <a16:creationId xmlns:a16="http://schemas.microsoft.com/office/drawing/2014/main" id="{5A7130AA-F6A5-4439-8B4E-40971FFA4A92}"/>
              </a:ext>
            </a:extLst>
          </p:cNvPr>
          <p:cNvSpPr txBox="1"/>
          <p:nvPr/>
        </p:nvSpPr>
        <p:spPr>
          <a:xfrm>
            <a:off x="6122387" y="4146293"/>
            <a:ext cx="1276311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000" b="1" dirty="0"/>
              <a:t>Interface Protocol</a:t>
            </a:r>
          </a:p>
          <a:p>
            <a:r>
              <a:rPr lang="en-US" sz="1000" dirty="0">
                <a:solidFill>
                  <a:srgbClr val="0070C0"/>
                </a:solidFill>
              </a:rPr>
              <a:t>LAYER3-VIAVI-LB</a:t>
            </a:r>
            <a:r>
              <a:rPr lang="en-US" sz="1000" dirty="0"/>
              <a:t> </a:t>
            </a:r>
          </a:p>
          <a:p>
            <a:r>
              <a:rPr lang="en-US" sz="1000" dirty="0"/>
              <a:t>for Layer 3 IP Loop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E64C5B-DA67-4EE4-8B5B-5E6B6EB1003E}"/>
              </a:ext>
            </a:extLst>
          </p:cNvPr>
          <p:cNvSpPr txBox="1"/>
          <p:nvPr/>
        </p:nvSpPr>
        <p:spPr>
          <a:xfrm>
            <a:off x="5527496" y="84134"/>
            <a:ext cx="355499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4F8BAE-9E9F-4CEE-907A-DF32BFF1CBD7}"/>
              </a:ext>
            </a:extLst>
          </p:cNvPr>
          <p:cNvSpPr txBox="1"/>
          <p:nvPr/>
        </p:nvSpPr>
        <p:spPr>
          <a:xfrm>
            <a:off x="5527496" y="330796"/>
            <a:ext cx="35549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Packets sent by the Remote Device are looped back </a:t>
            </a:r>
            <a:r>
              <a:rPr lang="en-US" sz="1000" dirty="0">
                <a:solidFill>
                  <a:schemeClr val="bg2"/>
                </a:solidFill>
              </a:rPr>
              <a:t>with the MAC &amp; IP addresses swapped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5AC6269-A46F-4D46-BB7C-272017989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686" y="93111"/>
            <a:ext cx="1939684" cy="7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B9CBCA-1207-4FC0-B8C8-642CFA3A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6289"/>
            <a:ext cx="8458200" cy="513393"/>
          </a:xfrm>
        </p:spPr>
        <p:txBody>
          <a:bodyPr/>
          <a:lstStyle/>
          <a:p>
            <a:r>
              <a:rPr lang="en-US" dirty="0"/>
              <a:t>L3 Loopback</a:t>
            </a:r>
            <a:br>
              <a:rPr lang="en-US" dirty="0"/>
            </a:br>
            <a:r>
              <a:rPr lang="en-US" sz="1400" b="0" dirty="0"/>
              <a:t>Test Results</a:t>
            </a:r>
            <a:endParaRPr lang="en-US" b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B98B7D-34D4-42F0-BC00-F49616EAC23B}"/>
              </a:ext>
            </a:extLst>
          </p:cNvPr>
          <p:cNvSpPr txBox="1"/>
          <p:nvPr/>
        </p:nvSpPr>
        <p:spPr>
          <a:xfrm>
            <a:off x="150829" y="1171449"/>
            <a:ext cx="285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Test Running </a:t>
            </a:r>
            <a:br>
              <a:rPr lang="en-US" sz="1000" b="1" dirty="0"/>
            </a:br>
            <a:r>
              <a:rPr lang="en-US" sz="1000" dirty="0"/>
              <a:t>NSC ready to be looped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171940-83CF-4D3D-8141-63D408BEAA8C}"/>
              </a:ext>
            </a:extLst>
          </p:cNvPr>
          <p:cNvCxnSpPr>
            <a:cxnSpLocks/>
          </p:cNvCxnSpPr>
          <p:nvPr/>
        </p:nvCxnSpPr>
        <p:spPr>
          <a:xfrm flipH="1">
            <a:off x="3084142" y="1365010"/>
            <a:ext cx="297589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2FD0D389-E6B1-4C90-B86F-0C4A248B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377" y="872263"/>
            <a:ext cx="1769115" cy="382511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6D6CBE4-1E8D-49BB-BAA5-277333D81CB3}"/>
              </a:ext>
            </a:extLst>
          </p:cNvPr>
          <p:cNvCxnSpPr>
            <a:cxnSpLocks/>
          </p:cNvCxnSpPr>
          <p:nvPr/>
        </p:nvCxnSpPr>
        <p:spPr>
          <a:xfrm>
            <a:off x="5527496" y="2060601"/>
            <a:ext cx="425531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12">
            <a:extLst>
              <a:ext uri="{FF2B5EF4-FFF2-40B4-BE49-F238E27FC236}">
                <a16:creationId xmlns:a16="http://schemas.microsoft.com/office/drawing/2014/main" id="{E46676CB-4E39-4EAC-B4A7-00715AEF2D1B}"/>
              </a:ext>
            </a:extLst>
          </p:cNvPr>
          <p:cNvSpPr txBox="1"/>
          <p:nvPr/>
        </p:nvSpPr>
        <p:spPr>
          <a:xfrm>
            <a:off x="6139989" y="1628516"/>
            <a:ext cx="2106667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000" b="1" dirty="0"/>
              <a:t>Remote Traffic Generator</a:t>
            </a:r>
          </a:p>
          <a:p>
            <a:r>
              <a:rPr lang="en-US" sz="1000" dirty="0">
                <a:solidFill>
                  <a:srgbClr val="000000"/>
                </a:solidFill>
              </a:rPr>
              <a:t>Blank -&gt; Loop is down</a:t>
            </a:r>
          </a:p>
          <a:p>
            <a:r>
              <a:rPr lang="en-US" sz="1000" dirty="0">
                <a:solidFill>
                  <a:srgbClr val="000000"/>
                </a:solidFill>
              </a:rPr>
              <a:t>IP of the remote unit -&gt; Loop is up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498543-982A-4E2A-9429-BB5DD13106C6}"/>
              </a:ext>
            </a:extLst>
          </p:cNvPr>
          <p:cNvCxnSpPr>
            <a:cxnSpLocks/>
          </p:cNvCxnSpPr>
          <p:nvPr/>
        </p:nvCxnSpPr>
        <p:spPr>
          <a:xfrm>
            <a:off x="5527496" y="2437674"/>
            <a:ext cx="425531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5B68406-CC67-49E9-B082-7C4D721FADB9}"/>
              </a:ext>
            </a:extLst>
          </p:cNvPr>
          <p:cNvSpPr txBox="1"/>
          <p:nvPr/>
        </p:nvSpPr>
        <p:spPr>
          <a:xfrm>
            <a:off x="6141243" y="2296826"/>
            <a:ext cx="300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Link Counters</a:t>
            </a:r>
          </a:p>
          <a:p>
            <a:r>
              <a:rPr lang="en-US" sz="1000" dirty="0"/>
              <a:t>Counts Packets received from the Remote Device </a:t>
            </a:r>
            <a:br>
              <a:rPr lang="en-US" sz="1000" dirty="0"/>
            </a:br>
            <a:r>
              <a:rPr lang="en-US" sz="1000" dirty="0"/>
              <a:t>(same IP which sent the Loop Up command) and sent (looped back) from the NSC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06BAA9-C8FC-412C-9129-8E787E4021CD}"/>
              </a:ext>
            </a:extLst>
          </p:cNvPr>
          <p:cNvCxnSpPr>
            <a:cxnSpLocks/>
          </p:cNvCxnSpPr>
          <p:nvPr/>
        </p:nvCxnSpPr>
        <p:spPr>
          <a:xfrm>
            <a:off x="5527496" y="2630920"/>
            <a:ext cx="463238" cy="403747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2">
            <a:extLst>
              <a:ext uri="{FF2B5EF4-FFF2-40B4-BE49-F238E27FC236}">
                <a16:creationId xmlns:a16="http://schemas.microsoft.com/office/drawing/2014/main" id="{B8288F9E-49EF-4790-A130-5351E02FA40B}"/>
              </a:ext>
            </a:extLst>
          </p:cNvPr>
          <p:cNvSpPr txBox="1"/>
          <p:nvPr/>
        </p:nvSpPr>
        <p:spPr>
          <a:xfrm>
            <a:off x="6135260" y="3119024"/>
            <a:ext cx="22317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Packet Lost Counter</a:t>
            </a:r>
          </a:p>
          <a:p>
            <a:r>
              <a:rPr lang="en-US" sz="1000" dirty="0"/>
              <a:t>Counts received Errored Packets</a:t>
            </a:r>
          </a:p>
          <a:p>
            <a:r>
              <a:rPr lang="en-US" sz="1000" dirty="0"/>
              <a:t>(only supported with 10G Loopback)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E2C262-3DFC-489F-A228-9FE874F1455E}"/>
              </a:ext>
            </a:extLst>
          </p:cNvPr>
          <p:cNvSpPr txBox="1"/>
          <p:nvPr/>
        </p:nvSpPr>
        <p:spPr>
          <a:xfrm>
            <a:off x="5527495" y="84134"/>
            <a:ext cx="355499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Loop Up </a:t>
            </a:r>
            <a:r>
              <a:rPr lang="en-US" sz="1000" dirty="0">
                <a:solidFill>
                  <a:schemeClr val="bg2"/>
                </a:solidFill>
              </a:rPr>
              <a:t>Command required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19208A-2117-44DB-9CA4-67DBE57ED78F}"/>
              </a:ext>
            </a:extLst>
          </p:cNvPr>
          <p:cNvSpPr txBox="1"/>
          <p:nvPr/>
        </p:nvSpPr>
        <p:spPr>
          <a:xfrm>
            <a:off x="5527494" y="730906"/>
            <a:ext cx="35549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Incoming </a:t>
            </a:r>
            <a:r>
              <a:rPr lang="en-US" sz="1000" b="1" dirty="0"/>
              <a:t>Loop Up </a:t>
            </a:r>
            <a:r>
              <a:rPr lang="en-US" sz="1000" dirty="0"/>
              <a:t>Command (with Destination address matching the IP address of the NSC) will be acknowledged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357B8A-5FB2-4C56-8C3D-CEB4CF841E34}"/>
              </a:ext>
            </a:extLst>
          </p:cNvPr>
          <p:cNvSpPr txBox="1"/>
          <p:nvPr/>
        </p:nvSpPr>
        <p:spPr>
          <a:xfrm>
            <a:off x="5527495" y="330796"/>
            <a:ext cx="35549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2"/>
                </a:solidFill>
              </a:rPr>
              <a:t>All Packets sent by the Remote Device are looped back 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</a:rPr>
              <a:t>with the MAC &amp; IP addresses swapped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BECE36-7950-42C6-9D1A-0640B5636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08" y="95370"/>
            <a:ext cx="1939684" cy="7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4254"/>
      </p:ext>
    </p:extLst>
  </p:cSld>
  <p:clrMapOvr>
    <a:masterClrMapping/>
  </p:clrMapOvr>
</p:sld>
</file>

<file path=ppt/theme/theme1.xml><?xml version="1.0" encoding="utf-8"?>
<a:theme xmlns:a="http://schemas.openxmlformats.org/drawingml/2006/main" name="VIAVI_PPT_Template">
  <a:themeElements>
    <a:clrScheme name="Viavi PPT Colors 2016 9">
      <a:dk1>
        <a:srgbClr val="000000"/>
      </a:dk1>
      <a:lt1>
        <a:srgbClr val="FFFFFF"/>
      </a:lt1>
      <a:dk2>
        <a:srgbClr val="000000"/>
      </a:dk2>
      <a:lt2>
        <a:srgbClr val="5D1A8B"/>
      </a:lt2>
      <a:accent1>
        <a:srgbClr val="5D1A8B"/>
      </a:accent1>
      <a:accent2>
        <a:srgbClr val="0040A6"/>
      </a:accent2>
      <a:accent3>
        <a:srgbClr val="1F76C9"/>
      </a:accent3>
      <a:accent4>
        <a:srgbClr val="00AAE0"/>
      </a:accent4>
      <a:accent5>
        <a:srgbClr val="2CB34A"/>
      </a:accent5>
      <a:accent6>
        <a:srgbClr val="595959"/>
      </a:accent6>
      <a:hlink>
        <a:srgbClr val="00A9E0"/>
      </a:hlink>
      <a:folHlink>
        <a:srgbClr val="007BA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  <a:effectLst/>
      </a:spPr>
      <a:bodyPr rot="0" spcFirstLastPara="0" vertOverflow="overflow" horzOverflow="overflow" vert="horz" wrap="square" lIns="457200" tIns="45720" rIns="45720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139AE83A0D0344ACBAC23794807D57" ma:contentTypeVersion="3" ma:contentTypeDescription="Create a new document." ma:contentTypeScope="" ma:versionID="77479332d18b05b323bc788890fe0af9">
  <xsd:schema xmlns:xsd="http://www.w3.org/2001/XMLSchema" xmlns:xs="http://www.w3.org/2001/XMLSchema" xmlns:p="http://schemas.microsoft.com/office/2006/metadata/properties" xmlns:ns2="75d9575e-5c01-44c8-b0fb-93ea6785c413" targetNamespace="http://schemas.microsoft.com/office/2006/metadata/properties" ma:root="true" ma:fieldsID="33fb639548d20fb55e3d156a90085fd7" ns2:_="">
    <xsd:import namespace="75d9575e-5c01-44c8-b0fb-93ea6785c4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9575e-5c01-44c8-b0fb-93ea6785c4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6D567E-2248-4E64-A7F7-D5834F62C7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d9575e-5c01-44c8-b0fb-93ea6785c4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9853AE-8F0E-4A12-A048-A1DB99C7A81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487C369-450E-490E-8EFD-01B63BFB4C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1508</Words>
  <Application>Microsoft Office PowerPoint</Application>
  <PresentationFormat>On-screen Show (16:9)</PresentationFormat>
  <Paragraphs>330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.AppleSystemUIFont</vt:lpstr>
      <vt:lpstr>Arial</vt:lpstr>
      <vt:lpstr>Calibri</vt:lpstr>
      <vt:lpstr>System Font Regular</vt:lpstr>
      <vt:lpstr>VIAVI_PPT_Template</vt:lpstr>
      <vt:lpstr>Quick Card Network &amp; Service Companion (NSC-100)</vt:lpstr>
      <vt:lpstr>VIAVI Companion 1G &amp; 10G Loopback</vt:lpstr>
      <vt:lpstr>Enterprise Ethernet 1G &amp; 10G Loopback</vt:lpstr>
      <vt:lpstr>Enterprise Ethernet 1G &amp; 10G Loopback</vt:lpstr>
      <vt:lpstr>Enterprise Ethernet 1G &amp; 10G Loopback</vt:lpstr>
      <vt:lpstr>L2 Loopback Test Profile (Setup)</vt:lpstr>
      <vt:lpstr>L2 Loopback Test Results</vt:lpstr>
      <vt:lpstr>L3 Loopback Test Profile (Setup)</vt:lpstr>
      <vt:lpstr>L3 Loopback Test Results</vt:lpstr>
      <vt:lpstr>L3 PPPoE Loopback Test Profile (Setup)</vt:lpstr>
      <vt:lpstr>L2 Port Loopback Test Profile (Setup)</vt:lpstr>
      <vt:lpstr>L2 Port Loopback Test Results</vt:lpstr>
      <vt:lpstr>L3 Port Loopback Test Profile (Setup)</vt:lpstr>
      <vt:lpstr>L3 Port Loopback Test Results</vt:lpstr>
      <vt:lpstr>Packages 1G &amp; 10G Loopback</vt:lpstr>
      <vt:lpstr>Part Numbers (Required) 1G &amp; 10G Loopback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VIAVI Companion (Starting Guide) Network &amp; Service Companion (NSC-100)</dc:title>
  <dc:creator>Reynald Dupuis</dc:creator>
  <cp:lastModifiedBy>Reynald Dupuis</cp:lastModifiedBy>
  <cp:revision>2</cp:revision>
  <dcterms:created xsi:type="dcterms:W3CDTF">2021-05-28T18:05:39Z</dcterms:created>
  <dcterms:modified xsi:type="dcterms:W3CDTF">2021-06-08T19:01:52Z</dcterms:modified>
</cp:coreProperties>
</file>